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57" r:id="rId4"/>
    <p:sldId id="258" r:id="rId5"/>
    <p:sldId id="264" r:id="rId6"/>
    <p:sldId id="262" r:id="rId7"/>
    <p:sldId id="259" r:id="rId8"/>
    <p:sldId id="263" r:id="rId9"/>
    <p:sldId id="260" r:id="rId10"/>
    <p:sldId id="261" r:id="rId11"/>
    <p:sldId id="265" r:id="rId12"/>
    <p:sldId id="272" r:id="rId13"/>
    <p:sldId id="266" r:id="rId14"/>
    <p:sldId id="267" r:id="rId15"/>
    <p:sldId id="268" r:id="rId16"/>
    <p:sldId id="273" r:id="rId17"/>
    <p:sldId id="274" r:id="rId18"/>
    <p:sldId id="269" r:id="rId19"/>
    <p:sldId id="270" r:id="rId20"/>
    <p:sldId id="278" r:id="rId21"/>
    <p:sldId id="279" r:id="rId22"/>
    <p:sldId id="280" r:id="rId23"/>
    <p:sldId id="281" r:id="rId24"/>
    <p:sldId id="277" r:id="rId25"/>
    <p:sldId id="275" r:id="rId26"/>
    <p:sldId id="276" r:id="rId27"/>
    <p:sldId id="271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811ED-9F60-4EB1-892B-786DAFE133C7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91A90-5825-4D50-9D88-AC9B8B032F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41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4DF6E7-4750-4601-B91D-5CBC4554EA9B}" type="slidenum">
              <a:rPr lang="cs-CZ" altLang="cs-CZ" sz="1200" smtClean="0"/>
              <a:pPr eaLnBrk="1" hangingPunct="1"/>
              <a:t>16</a:t>
            </a:fld>
            <a:endParaRPr lang="cs-CZ" altLang="cs-CZ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7E8E46B-84F4-4EE5-8E66-898948EC5D53}" type="slidenum">
              <a:rPr lang="cs-CZ" altLang="cs-CZ" sz="1200" smtClean="0"/>
              <a:pPr eaLnBrk="1" hangingPunct="1"/>
              <a:t>17</a:t>
            </a:fld>
            <a:endParaRPr lang="cs-CZ" altLang="cs-CZ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EB0CB-C8F6-4636-9F43-0D368CA2F764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0F605-503C-429A-8850-3E24094499F7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D01EA-6B21-4C73-9952-8E34E9B6BC1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974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948650-97F7-487E-A3B7-902AA8DCDC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338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20.03.2019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0" y="692696"/>
            <a:ext cx="3019872" cy="5544616"/>
          </a:xfrm>
        </p:spPr>
        <p:txBody>
          <a:bodyPr/>
          <a:lstStyle/>
          <a:p>
            <a:pPr algn="l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Přirozená lidská lokomoce</a:t>
            </a: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Bronislav</a:t>
            </a:r>
            <a:b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Kračmar</a:t>
            </a:r>
            <a:b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Univerzita Karlova</a:t>
            </a:r>
            <a:b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Fakulta tělesné výchovy a sportu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3600400" cy="62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68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lokomoce realizovaná prostřednictvím </a:t>
            </a:r>
            <a:r>
              <a:rPr lang="cs-CZ" b="1" dirty="0"/>
              <a:t>pletence pánevního</a:t>
            </a:r>
            <a:r>
              <a:rPr lang="cs-CZ" dirty="0"/>
              <a:t> – chůze, běh, odrazy, skoky a jejich varianty;</a:t>
            </a:r>
          </a:p>
          <a:p>
            <a:r>
              <a:rPr lang="cs-CZ" dirty="0"/>
              <a:t>b) lokomoce realizovaná prostřednictvím </a:t>
            </a:r>
            <a:r>
              <a:rPr lang="cs-CZ" b="1" dirty="0"/>
              <a:t>pletence ramenního </a:t>
            </a:r>
            <a:r>
              <a:rPr lang="cs-CZ" dirty="0"/>
              <a:t>– pádlování, šplh, přitahování, X </a:t>
            </a:r>
            <a:r>
              <a:rPr lang="cs-CZ" sz="2600" i="1" dirty="0"/>
              <a:t>jízda na mechanickém vozíku</a:t>
            </a:r>
            <a:r>
              <a:rPr lang="cs-CZ" dirty="0"/>
              <a:t>;</a:t>
            </a:r>
          </a:p>
          <a:p>
            <a:r>
              <a:rPr lang="cs-CZ" dirty="0"/>
              <a:t>c) lokomoci </a:t>
            </a:r>
            <a:r>
              <a:rPr lang="cs-CZ" b="1" dirty="0"/>
              <a:t>obou pletenců </a:t>
            </a:r>
            <a:r>
              <a:rPr lang="cs-CZ" dirty="0"/>
              <a:t>– vstávání z lehu, otáčení v lehu, lezení do prudkých svahů, po žebříku, horolezectví, běh na lyžích, chůze s holemi, horolezectví, plavání a další.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192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3688" y="5156518"/>
            <a:ext cx="5904656" cy="969645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cs-CZ" i="1" dirty="0"/>
              <a:t>Akrálně uložené místo opory, </a:t>
            </a:r>
            <a:r>
              <a:rPr lang="cs-CZ" i="1" dirty="0" err="1"/>
              <a:t>punctum</a:t>
            </a:r>
            <a:r>
              <a:rPr lang="cs-CZ" i="1" dirty="0"/>
              <a:t> </a:t>
            </a:r>
            <a:r>
              <a:rPr lang="cs-CZ" i="1" dirty="0" err="1"/>
              <a:t>fixum</a:t>
            </a:r>
            <a:r>
              <a:rPr lang="cs-CZ" i="1" dirty="0"/>
              <a:t> (PF), mediálně uložená oblast pohybu, corpus mobile (CM) při přirozené lidské lokomoci</a:t>
            </a:r>
          </a:p>
          <a:p>
            <a:endParaRPr lang="cs-CZ" dirty="0"/>
          </a:p>
        </p:txBody>
      </p:sp>
      <p:pic>
        <p:nvPicPr>
          <p:cNvPr id="5" name="Obrázek 4" descr="F:\ČLÁNKY\LITERATURA\LIT2013\MONO13\Obrázky_mon\přirozená lokomoce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61" y="1124744"/>
            <a:ext cx="5464175" cy="3455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5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6746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6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6381328"/>
          </a:xfrm>
        </p:spPr>
        <p:txBody>
          <a:bodyPr>
            <a:noAutofit/>
          </a:bodyPr>
          <a:lstStyle/>
          <a:p>
            <a:r>
              <a:rPr lang="cs-CZ" sz="2400" i="1" dirty="0"/>
              <a:t>Pro přirozenou, fylogeneticky determinovanou lokomoci je typické:</a:t>
            </a:r>
            <a:endParaRPr lang="cs-CZ" sz="2400" dirty="0"/>
          </a:p>
          <a:p>
            <a:r>
              <a:rPr lang="cs-CZ" sz="2400" dirty="0"/>
              <a:t>1. </a:t>
            </a:r>
            <a:r>
              <a:rPr lang="cs-CZ" sz="2400" b="1" dirty="0">
                <a:solidFill>
                  <a:srgbClr val="FF0000"/>
                </a:solidFill>
              </a:rPr>
              <a:t>PF</a:t>
            </a:r>
            <a:r>
              <a:rPr lang="cs-CZ" sz="2400" dirty="0"/>
              <a:t> vytvářeno na distálních částech končetin (v raných stádiích ontogeneze na mediálních epikondylech humeru a femuru, při spontánním plazení dospělého jedince na mediálních epikondylech humeru, femuru a na špičkách nohou, při jiných formách lokomoce na akrálních částech končetin, nicméně vůči trupu je poloha </a:t>
            </a:r>
            <a:r>
              <a:rPr lang="cs-CZ" sz="2400" b="1" dirty="0">
                <a:solidFill>
                  <a:srgbClr val="FF0000"/>
                </a:solidFill>
              </a:rPr>
              <a:t>PF</a:t>
            </a:r>
            <a:r>
              <a:rPr lang="cs-CZ" sz="2400" dirty="0"/>
              <a:t> distálně).</a:t>
            </a:r>
          </a:p>
          <a:p>
            <a:r>
              <a:rPr lang="cs-CZ" sz="2400" dirty="0"/>
              <a:t>2. Proximálně uložené </a:t>
            </a:r>
            <a:r>
              <a:rPr lang="cs-CZ" sz="2400" b="1" dirty="0">
                <a:solidFill>
                  <a:srgbClr val="0070C0"/>
                </a:solidFill>
              </a:rPr>
              <a:t>CM</a:t>
            </a:r>
            <a:r>
              <a:rPr lang="cs-CZ" sz="2400" dirty="0"/>
              <a:t> je k distální části končetiny (</a:t>
            </a:r>
            <a:r>
              <a:rPr lang="cs-CZ" sz="2400" b="1" dirty="0">
                <a:solidFill>
                  <a:srgbClr val="FF0000"/>
                </a:solidFill>
              </a:rPr>
              <a:t>PF</a:t>
            </a:r>
            <a:r>
              <a:rPr lang="cs-CZ" sz="2400" dirty="0"/>
              <a:t>) přitahováno, případně od </a:t>
            </a:r>
            <a:r>
              <a:rPr lang="cs-CZ" sz="2400" b="1" dirty="0">
                <a:solidFill>
                  <a:srgbClr val="FF0000"/>
                </a:solidFill>
              </a:rPr>
              <a:t>PF</a:t>
            </a:r>
            <a:r>
              <a:rPr lang="cs-CZ" sz="2400" dirty="0"/>
              <a:t> odtlačováno, přes končetinu realizována antigravitační funkce a odraz od </a:t>
            </a:r>
            <a:r>
              <a:rPr lang="cs-CZ" sz="2400" b="1" dirty="0">
                <a:solidFill>
                  <a:srgbClr val="FF0000"/>
                </a:solidFill>
              </a:rPr>
              <a:t>PF</a:t>
            </a:r>
            <a:r>
              <a:rPr lang="cs-CZ" sz="2400" dirty="0"/>
              <a:t>, dále nákrok pro další krokový cyklus.</a:t>
            </a:r>
          </a:p>
          <a:p>
            <a:r>
              <a:rPr lang="cs-CZ" sz="2400" dirty="0"/>
              <a:t>3. Lokomoce v režimu </a:t>
            </a:r>
            <a:r>
              <a:rPr lang="cs-CZ" sz="2400" dirty="0" err="1"/>
              <a:t>kvadrupedálního</a:t>
            </a:r>
            <a:r>
              <a:rPr lang="cs-CZ" sz="2400" dirty="0"/>
              <a:t> zkříženého lokomočního vzoru, i při lokomočním zapojení pletence ramenního, při lokomoci bipedální, kde v režimu </a:t>
            </a:r>
            <a:r>
              <a:rPr lang="cs-CZ" sz="2400" dirty="0" err="1"/>
              <a:t>kvadrupedálního</a:t>
            </a:r>
            <a:r>
              <a:rPr lang="cs-CZ" sz="2400" dirty="0"/>
              <a:t> vzoru pracuje pletenec ramenní v otevřeném kinetickém řetězci - funkce vyrovnávání torzního působení dolních končetin a pánve. </a:t>
            </a:r>
          </a:p>
        </p:txBody>
      </p:sp>
    </p:spTree>
    <p:extLst>
      <p:ext uri="{BB962C8B-B14F-4D97-AF65-F5344CB8AC3E}">
        <p14:creationId xmlns:p14="http://schemas.microsoft.com/office/powerpoint/2010/main" val="45634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cs-CZ" sz="2400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6093296"/>
          </a:xfrm>
        </p:spPr>
        <p:txBody>
          <a:bodyPr>
            <a:noAutofit/>
          </a:bodyPr>
          <a:lstStyle/>
          <a:p>
            <a:r>
              <a:rPr lang="cs-CZ" sz="2400" i="1" dirty="0"/>
              <a:t>Mimo rámec přirozené lokomoce se nachází lidská lokomoce:</a:t>
            </a:r>
            <a:endParaRPr lang="cs-CZ" sz="2400" dirty="0"/>
          </a:p>
          <a:p>
            <a:r>
              <a:rPr lang="cs-CZ" sz="2400" dirty="0"/>
              <a:t>1. Takzvané deskové sporty, jako </a:t>
            </a:r>
            <a:r>
              <a:rPr lang="cs-CZ" sz="2400" b="1" dirty="0"/>
              <a:t>sjezdové lyžování, snowboarding</a:t>
            </a:r>
            <a:r>
              <a:rPr lang="cs-CZ" sz="2400" dirty="0"/>
              <a:t>, kde lokomoční sílu vytváří síla gravitační. Pohybová soustava se nenachází v režimu lokomočním, ale ryze posturálním.</a:t>
            </a:r>
          </a:p>
          <a:p>
            <a:r>
              <a:rPr lang="cs-CZ" sz="2400" dirty="0"/>
              <a:t>2. Lokomoce s využitím jednoduchých strojů, jako je mechanický </a:t>
            </a:r>
            <a:r>
              <a:rPr lang="cs-CZ" sz="2400" b="1" dirty="0"/>
              <a:t>vozík pro hendikepované, jízdní kolo, veslice</a:t>
            </a:r>
            <a:r>
              <a:rPr lang="cs-CZ" sz="2400" dirty="0"/>
              <a:t>. V těchto případech je místo opory, </a:t>
            </a:r>
            <a:r>
              <a:rPr lang="cs-CZ" sz="2400" b="1" dirty="0">
                <a:solidFill>
                  <a:srgbClr val="C00000"/>
                </a:solidFill>
              </a:rPr>
              <a:t>PF</a:t>
            </a:r>
            <a:r>
              <a:rPr lang="cs-CZ" sz="2400" dirty="0"/>
              <a:t> lokalizováno proximálně (většinou sed) a pohybuje se </a:t>
            </a:r>
            <a:r>
              <a:rPr lang="cs-CZ" sz="2400" b="1" dirty="0">
                <a:solidFill>
                  <a:srgbClr val="0070C0"/>
                </a:solidFill>
              </a:rPr>
              <a:t>CM</a:t>
            </a:r>
            <a:r>
              <a:rPr lang="cs-CZ" sz="2400" dirty="0"/>
              <a:t>, které je uloženo distálně (většinou končetiny). </a:t>
            </a:r>
            <a:r>
              <a:rPr lang="cs-CZ" sz="2400" b="1" dirty="0">
                <a:solidFill>
                  <a:srgbClr val="C00000"/>
                </a:solidFill>
              </a:rPr>
              <a:t>PF</a:t>
            </a:r>
            <a:r>
              <a:rPr lang="cs-CZ" sz="2400" dirty="0"/>
              <a:t> je tak vytvořeno na sedačce vozíku i veslice, na sedle kola. Končetiny pracující ve </a:t>
            </a:r>
            <a:r>
              <a:rPr lang="cs-CZ" sz="2400" dirty="0" err="1"/>
              <a:t>fázickém</a:t>
            </a:r>
            <a:r>
              <a:rPr lang="cs-CZ" sz="2400" dirty="0"/>
              <a:t> režimu pohánějí jednoduchý stroj, který vytváří hnací sílu.</a:t>
            </a:r>
          </a:p>
          <a:p>
            <a:r>
              <a:rPr lang="cs-CZ" sz="2400" dirty="0"/>
              <a:t>3. Lokomoce s využitím technických prostředků, které generují pohyb (</a:t>
            </a:r>
            <a:r>
              <a:rPr lang="cs-CZ" sz="2400" b="1" dirty="0"/>
              <a:t>auto, motorka, letadlo, vlak a další dopravní prostředky</a:t>
            </a:r>
            <a:r>
              <a:rPr lang="cs-CZ" sz="2400" dirty="0"/>
              <a:t>) nebo s využitím prostředků mimo rámec fylogeneze živočišných druhů, které využívají přírodní síly  (</a:t>
            </a:r>
            <a:r>
              <a:rPr lang="cs-CZ" sz="2400" b="1" dirty="0"/>
              <a:t>jachta, windsurfing, </a:t>
            </a:r>
            <a:r>
              <a:rPr lang="cs-CZ" sz="2400" b="1" dirty="0" err="1"/>
              <a:t>kite</a:t>
            </a:r>
            <a:r>
              <a:rPr lang="cs-CZ" sz="2400" b="1" dirty="0"/>
              <a:t>, závěsný kluzák nebo padák atd.</a:t>
            </a:r>
            <a:r>
              <a:rPr lang="cs-CZ" sz="2400" dirty="0"/>
              <a:t>).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4859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Mezi uvedenými dvěma skupinami, tedy lokomocí v rámci a mimo rámec přirozené lidské lokomoce se nachází například jízda na koloběžce nebo na skateboardu po rovině, kde dolní končetina generuje hnací sílu podle principů popsaných v první skupině. Chybí však střídavá práce, kdy druhá končetina pracuje v posturálním režimu. Do této </a:t>
            </a:r>
            <a:r>
              <a:rPr lang="cs-CZ" dirty="0" err="1"/>
              <a:t>meziskupiny</a:t>
            </a:r>
            <a:r>
              <a:rPr lang="cs-CZ" dirty="0"/>
              <a:t> by se v poslední době mohla zařadit i prostý odpich soupaž v klasické technice běhu na lyžích u závodníků s vysokou výkonnostní úrovní (viz kapitola Běh na lyžích). Dolní končetiny pracují v </a:t>
            </a:r>
            <a:r>
              <a:rPr lang="cs-CZ" dirty="0" err="1"/>
              <a:t>dvouoporovém</a:t>
            </a:r>
            <a:r>
              <a:rPr lang="cs-CZ" dirty="0"/>
              <a:t> posturálním režimu, před zapíchnutím holí se jezdec staví na špičky nohy tak, aby při odpichu využil snižování těžiště. Tento princip v procesu fylogeneze lokomoce druhů směřujících k rodu </a:t>
            </a:r>
            <a:r>
              <a:rPr lang="cs-CZ" i="1" dirty="0"/>
              <a:t>Homo</a:t>
            </a:r>
            <a:r>
              <a:rPr lang="cs-CZ" dirty="0"/>
              <a:t> chybí.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185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25525"/>
            <a:ext cx="2987675" cy="5832475"/>
          </a:xfrm>
        </p:spPr>
        <p:txBody>
          <a:bodyPr/>
          <a:lstStyle/>
          <a:p>
            <a:pPr eaLnBrk="1" hangingPunct="1"/>
            <a:r>
              <a:rPr lang="cs-CZ" altLang="cs-CZ"/>
              <a:t>sportovní aktivity dovolují využití </a:t>
            </a:r>
            <a:r>
              <a:rPr lang="cs-CZ" altLang="cs-CZ" b="1"/>
              <a:t>lokomoční </a:t>
            </a:r>
            <a:r>
              <a:rPr lang="cs-CZ" altLang="cs-CZ"/>
              <a:t>funkce pletence ramenního i v dospělosti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39750" y="188913"/>
            <a:ext cx="57610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cs-CZ" altLang="cs-CZ" sz="3600">
              <a:solidFill>
                <a:schemeClr val="tx2"/>
              </a:solidFill>
            </a:endParaRP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3022600" y="2708275"/>
          <a:ext cx="2782888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Rastrový obrázek" r:id="rId4" imgW="3524742" imgH="4191585" progId="Paint.Picture">
                  <p:embed/>
                </p:oleObj>
              </mc:Choice>
              <mc:Fallback>
                <p:oleObj name="Rastrový obrázek" r:id="rId4" imgW="3524742" imgH="419158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600" y="2708275"/>
                        <a:ext cx="2782888" cy="331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5602288" y="188913"/>
          <a:ext cx="2916237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Rastrový obrázek" r:id="rId6" imgW="6466667" imgH="7666667" progId="Paint.Picture">
                  <p:embed/>
                </p:oleObj>
              </mc:Choice>
              <mc:Fallback>
                <p:oleObj name="Rastrový obrázek" r:id="rId6" imgW="6466667" imgH="76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288" y="188913"/>
                        <a:ext cx="2916237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6" descr="PF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221163"/>
            <a:ext cx="317023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8780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1341438"/>
          </a:xfrm>
        </p:spPr>
        <p:txBody>
          <a:bodyPr>
            <a:normAutofit fontScale="90000"/>
          </a:bodyPr>
          <a:lstStyle/>
          <a:p>
            <a:pPr algn="l" eaLnBrk="1" hangingPunct="1"/>
            <a:br>
              <a:rPr lang="cs-CZ" altLang="cs-CZ" sz="3200"/>
            </a:br>
            <a:r>
              <a:rPr lang="cs-CZ" altLang="cs-CZ" sz="3200"/>
              <a:t>Mimo kineziologický obsah lidské lokomoce </a:t>
            </a:r>
            <a:r>
              <a:rPr lang="cs-CZ" altLang="cs-CZ" sz="4000">
                <a:solidFill>
                  <a:srgbClr val="006000"/>
                </a:solidFill>
              </a:rPr>
              <a:t>g</a:t>
            </a:r>
            <a:r>
              <a:rPr lang="cs-CZ" altLang="cs-CZ" sz="4000">
                <a:solidFill>
                  <a:srgbClr val="008000"/>
                </a:solidFill>
              </a:rPr>
              <a:t>enerování síly</a:t>
            </a:r>
            <a:r>
              <a:rPr lang="cs-CZ" altLang="cs-CZ" sz="4000"/>
              <a:t>      </a:t>
            </a:r>
            <a:r>
              <a:rPr lang="cs-CZ" altLang="cs-CZ" sz="4000">
                <a:solidFill>
                  <a:srgbClr val="0033CC"/>
                </a:solidFill>
              </a:rPr>
              <a:t>udržování postury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43438" y="5734050"/>
            <a:ext cx="4500562" cy="86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 chybí distálně uložené PF</a:t>
            </a:r>
          </a:p>
        </p:txBody>
      </p:sp>
      <p:graphicFrame>
        <p:nvGraphicFramePr>
          <p:cNvPr id="45060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1554163"/>
          <a:ext cx="3203575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Rastrový obrázek" r:id="rId4" imgW="11238095" imgH="7466667" progId="Paint.Picture">
                  <p:embed/>
                </p:oleObj>
              </mc:Choice>
              <mc:Fallback>
                <p:oleObj name="Rastrový obrázek" r:id="rId4" imgW="11238095" imgH="74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4163"/>
                        <a:ext cx="3203575" cy="212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1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57875" y="2060575"/>
          <a:ext cx="328612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Rastrový obrázek" r:id="rId6" imgW="10428571" imgH="10523810" progId="Paint.Picture">
                  <p:embed/>
                </p:oleObj>
              </mc:Choice>
              <mc:Fallback>
                <p:oleObj name="Rastrový obrázek" r:id="rId6" imgW="10428571" imgH="10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2060575"/>
                        <a:ext cx="3286125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6338"/>
            <a:ext cx="1590675" cy="3141662"/>
          </a:xfrm>
        </p:spPr>
      </p:pic>
      <p:sp>
        <p:nvSpPr>
          <p:cNvPr id="45063" name="AutoShape 7"/>
          <p:cNvSpPr>
            <a:spLocks noChangeArrowheads="1"/>
          </p:cNvSpPr>
          <p:nvPr/>
        </p:nvSpPr>
        <p:spPr bwMode="auto">
          <a:xfrm rot="7912743">
            <a:off x="1763712" y="1844676"/>
            <a:ext cx="1368425" cy="431800"/>
          </a:xfrm>
          <a:prstGeom prst="rightArrow">
            <a:avLst>
              <a:gd name="adj1" fmla="val 50000"/>
              <a:gd name="adj2" fmla="val 792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 rot="3924442">
            <a:off x="5255418" y="1593057"/>
            <a:ext cx="1223963" cy="431800"/>
          </a:xfrm>
          <a:prstGeom prst="rightArrow">
            <a:avLst>
              <a:gd name="adj1" fmla="val 50000"/>
              <a:gd name="adj2" fmla="val 70864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graphicFrame>
        <p:nvGraphicFramePr>
          <p:cNvPr id="45065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051050" y="4148138"/>
          <a:ext cx="2736850" cy="270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Rastrový obrázek" r:id="rId9" imgW="1943371" imgH="1924319" progId="Paint.Picture">
                  <p:embed/>
                </p:oleObj>
              </mc:Choice>
              <mc:Fallback>
                <p:oleObj name="Rastrový obrázek" r:id="rId9" imgW="1943371" imgH="19243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148138"/>
                        <a:ext cx="2736850" cy="270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6" name="AutoShape 10"/>
          <p:cNvSpPr>
            <a:spLocks noChangeArrowheads="1"/>
          </p:cNvSpPr>
          <p:nvPr/>
        </p:nvSpPr>
        <p:spPr bwMode="auto">
          <a:xfrm rot="6809110">
            <a:off x="868362" y="4121151"/>
            <a:ext cx="1978025" cy="431800"/>
          </a:xfrm>
          <a:prstGeom prst="rightArrow">
            <a:avLst>
              <a:gd name="adj1" fmla="val 50000"/>
              <a:gd name="adj2" fmla="val 1145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5067" name="AutoShape 11"/>
          <p:cNvSpPr>
            <a:spLocks noChangeArrowheads="1"/>
          </p:cNvSpPr>
          <p:nvPr/>
        </p:nvSpPr>
        <p:spPr bwMode="auto">
          <a:xfrm rot="4784608">
            <a:off x="2267744" y="3356769"/>
            <a:ext cx="2160588" cy="431800"/>
          </a:xfrm>
          <a:prstGeom prst="rightArrow">
            <a:avLst>
              <a:gd name="adj1" fmla="val 50000"/>
              <a:gd name="adj2" fmla="val 125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733256"/>
            <a:ext cx="8229600" cy="99757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sz="2400" i="1" dirty="0"/>
              <a:t>EMG záznam z terénního měření chůze, jízdy na </a:t>
            </a:r>
            <a:r>
              <a:rPr lang="cs-CZ" sz="2400" i="1" dirty="0" err="1"/>
              <a:t>inline</a:t>
            </a:r>
            <a:r>
              <a:rPr lang="cs-CZ" sz="2400" i="1" dirty="0"/>
              <a:t> bruslích na asfaltovém povrchu a na hokejových bruslích na ledě (Hospůdka, 2010)</a:t>
            </a:r>
          </a:p>
          <a:p>
            <a:endParaRPr lang="cs-CZ" dirty="0"/>
          </a:p>
        </p:txBody>
      </p:sp>
      <p:pic>
        <p:nvPicPr>
          <p:cNvPr id="5" name="Obrázek 4" descr="G:\ČLÁNKY\LITERATURA\LIT2014\MONO14\Obrázky_mon\CH_inline_brusle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5698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0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dirty="0"/>
              <a:t>Přirozená lidská lokomoce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82495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cs-CZ" sz="2400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Sledované svaly s </a:t>
            </a:r>
            <a:r>
              <a:rPr lang="cs-CZ" sz="2400" i="1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timingem</a:t>
            </a:r>
            <a:r>
              <a:rPr lang="cs-CZ" sz="2400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v rámci průměrného krokového cyklu v intervalu +50% až +50% na normalizované časové ose (Hospůdka, 2010)</a:t>
            </a:r>
          </a:p>
          <a:p>
            <a:endParaRPr lang="cs-CZ" dirty="0"/>
          </a:p>
        </p:txBody>
      </p:sp>
      <p:pic>
        <p:nvPicPr>
          <p:cNvPr id="4" name="Obrázek 3" descr="G:\ČLÁNKY\LITERATURA\LIT2014\MONO14\Obrázky_mon\CH_inline_brusle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26" y="1052736"/>
            <a:ext cx="6192688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2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1213" cy="760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487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Koaktivace funkčních antagonistů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9571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5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Koaktivace funkčních antagonistů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9732"/>
            <a:ext cx="6264697" cy="56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27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630238"/>
          <a:ext cx="9144000" cy="540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Rastrový obrázek" r:id="rId4" imgW="8371429" imgH="4952381" progId="Paint.Picture">
                  <p:embed/>
                </p:oleObj>
              </mc:Choice>
              <mc:Fallback>
                <p:oleObj name="Rastrový obrázek" r:id="rId4" imgW="8371429" imgH="49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0238"/>
                        <a:ext cx="9144000" cy="540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0" name="Rectangle 8"/>
          <p:cNvSpPr>
            <a:spLocks noGrp="1" noChangeArrowheads="1"/>
          </p:cNvSpPr>
          <p:nvPr>
            <p:ph sz="quarter" idx="2"/>
          </p:nvPr>
        </p:nvSpPr>
        <p:spPr>
          <a:xfrm>
            <a:off x="468313" y="188913"/>
            <a:ext cx="1511300" cy="404812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cs-CZ" altLang="cs-CZ" sz="2800" b="1">
                <a:solidFill>
                  <a:srgbClr val="0066FF"/>
                </a:solidFill>
                <a:latin typeface="Arial" charset="0"/>
              </a:rPr>
              <a:t>ANDY</a:t>
            </a:r>
          </a:p>
        </p:txBody>
      </p:sp>
      <p:sp>
        <p:nvSpPr>
          <p:cNvPr id="136201" name="Rectangle 9"/>
          <p:cNvSpPr>
            <a:spLocks noGrp="1" noChangeArrowheads="1"/>
          </p:cNvSpPr>
          <p:nvPr>
            <p:ph sz="quarter" idx="3"/>
          </p:nvPr>
        </p:nvSpPr>
        <p:spPr>
          <a:xfrm>
            <a:off x="6948488" y="6021388"/>
            <a:ext cx="1223962" cy="36195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  <a:latin typeface="Arial" charset="0"/>
              </a:rPr>
              <a:t>PETRA</a:t>
            </a:r>
          </a:p>
        </p:txBody>
      </p:sp>
      <p:sp>
        <p:nvSpPr>
          <p:cNvPr id="136202" name="AutoShape 10"/>
          <p:cNvSpPr>
            <a:spLocks noChangeArrowheads="1"/>
          </p:cNvSpPr>
          <p:nvPr/>
        </p:nvSpPr>
        <p:spPr bwMode="auto">
          <a:xfrm rot="4433419">
            <a:off x="-252413" y="1123951"/>
            <a:ext cx="1008063" cy="144462"/>
          </a:xfrm>
          <a:prstGeom prst="rightArrow">
            <a:avLst>
              <a:gd name="adj1" fmla="val 50000"/>
              <a:gd name="adj2" fmla="val 17445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6203" name="AutoShape 11"/>
          <p:cNvSpPr>
            <a:spLocks noChangeArrowheads="1"/>
          </p:cNvSpPr>
          <p:nvPr/>
        </p:nvSpPr>
        <p:spPr bwMode="auto">
          <a:xfrm rot="6923190">
            <a:off x="1692275" y="4076700"/>
            <a:ext cx="1008063" cy="144463"/>
          </a:xfrm>
          <a:prstGeom prst="rightArrow">
            <a:avLst>
              <a:gd name="adj1" fmla="val 50000"/>
              <a:gd name="adj2" fmla="val 1744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77375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2" name="Picture 8" descr="EMG-ANDY"/>
          <p:cNvPicPr>
            <a:picLocks noChangeAspect="1" noChangeArrowheads="1"/>
          </p:cNvPicPr>
          <p:nvPr/>
        </p:nvPicPr>
        <p:blipFill>
          <a:blip r:embed="rId3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537075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3" name="Picture 9" descr="EMG-PETRA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4343400" cy="50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1042988" y="5661025"/>
            <a:ext cx="1173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rgbClr val="0066FF"/>
                </a:solidFill>
                <a:latin typeface="Arial" charset="0"/>
              </a:rPr>
              <a:t>ANDY</a:t>
            </a:r>
          </a:p>
        </p:txBody>
      </p:sp>
      <p:sp>
        <p:nvSpPr>
          <p:cNvPr id="149516" name="AutoShape 12"/>
          <p:cNvSpPr>
            <a:spLocks noChangeArrowheads="1"/>
          </p:cNvSpPr>
          <p:nvPr/>
        </p:nvSpPr>
        <p:spPr bwMode="auto">
          <a:xfrm rot="3939534">
            <a:off x="70644" y="4401344"/>
            <a:ext cx="504825" cy="144463"/>
          </a:xfrm>
          <a:prstGeom prst="rightArrow">
            <a:avLst>
              <a:gd name="adj1" fmla="val 50000"/>
              <a:gd name="adj2" fmla="val 87362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9517" name="AutoShape 13"/>
          <p:cNvSpPr>
            <a:spLocks noChangeArrowheads="1"/>
          </p:cNvSpPr>
          <p:nvPr/>
        </p:nvSpPr>
        <p:spPr bwMode="auto">
          <a:xfrm rot="3939534">
            <a:off x="4752181" y="4472782"/>
            <a:ext cx="504825" cy="144462"/>
          </a:xfrm>
          <a:prstGeom prst="rightArrow">
            <a:avLst>
              <a:gd name="adj1" fmla="val 50000"/>
              <a:gd name="adj2" fmla="val 873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11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7989887" cy="647700"/>
          </a:xfrm>
        </p:spPr>
        <p:txBody>
          <a:bodyPr/>
          <a:lstStyle/>
          <a:p>
            <a:pPr eaLnBrk="1" hangingPunct="1"/>
            <a:r>
              <a:rPr lang="cs-CZ" altLang="cs-CZ" sz="3200"/>
              <a:t>Šikmý břišní svalový řetězec</a:t>
            </a:r>
          </a:p>
        </p:txBody>
      </p:sp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0" y="2519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004048" y="6309320"/>
            <a:ext cx="3276600" cy="287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 b="1" dirty="0"/>
              <a:t>Výseku grafu odpovídají pozice 4,5,6,7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4355975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3717032"/>
            <a:ext cx="4328517" cy="290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11" y="1268760"/>
            <a:ext cx="453257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Šipka doprava 8"/>
          <p:cNvSpPr/>
          <p:nvPr/>
        </p:nvSpPr>
        <p:spPr>
          <a:xfrm>
            <a:off x="4572000" y="4725144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6012160" y="1628800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>
            <a:off x="6012160" y="2520231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4580384" y="371703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112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750" y="4048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/>
              <a:t>Srovnání kineziologického obsahu pohybu při záběru vpřed na rychlostním kajaku a pádlovacím trenažéru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288" y="5445125"/>
            <a:ext cx="5040312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Vypracovala : Mgr. Alena Charvátová</a:t>
            </a:r>
          </a:p>
          <a:p>
            <a:pPr>
              <a:buFontTx/>
              <a:buNone/>
            </a:pPr>
            <a:r>
              <a:rPr lang="cs-CZ" altLang="cs-CZ" sz="1800"/>
              <a:t>Školitel: doc. PaedDr. Bronislav Kračmar, CSc.</a:t>
            </a:r>
          </a:p>
          <a:p>
            <a:endParaRPr lang="cs-CZ" altLang="cs-CZ" sz="18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363" y="5229225"/>
            <a:ext cx="3894137" cy="1212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cs-CZ" altLang="cs-CZ" sz="1800"/>
              <a:t>Univerzita Karlova v Praze</a:t>
            </a:r>
          </a:p>
          <a:p>
            <a:pPr algn="r">
              <a:buFontTx/>
              <a:buNone/>
            </a:pPr>
            <a:r>
              <a:rPr lang="cs-CZ" altLang="cs-CZ" sz="1800"/>
              <a:t>Fakulta tělesné výchovy a sportu</a:t>
            </a:r>
          </a:p>
          <a:p>
            <a:pPr algn="r">
              <a:buFontTx/>
              <a:buNone/>
            </a:pPr>
            <a:r>
              <a:rPr lang="cs-CZ" altLang="cs-CZ" sz="1800"/>
              <a:t>Katedra sportů v přírodě</a:t>
            </a:r>
          </a:p>
        </p:txBody>
      </p:sp>
      <p:pic>
        <p:nvPicPr>
          <p:cNvPr id="7" name="Picture 5" descr="k4-sev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40386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877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5867400" y="274638"/>
            <a:ext cx="2736850" cy="27225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/>
              <a:t>Synchronizace videozáznamu s EMG záznamem</a:t>
            </a:r>
          </a:p>
        </p:txBody>
      </p:sp>
      <p:pic>
        <p:nvPicPr>
          <p:cNvPr id="9" name="Picture 11" descr="hasvE14tre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651500" cy="3357563"/>
          </a:xfrm>
          <a:prstGeom prst="rect">
            <a:avLst/>
          </a:prstGeom>
          <a:noFill/>
        </p:spPr>
      </p:pic>
      <p:pic>
        <p:nvPicPr>
          <p:cNvPr id="10" name="Picture 12" descr="hasvE15vod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16300"/>
            <a:ext cx="5508625" cy="344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7577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80112" y="1844824"/>
            <a:ext cx="2530624" cy="4425355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Pokračování v přednášce </a:t>
            </a:r>
          </a:p>
          <a:p>
            <a:pPr marL="0" indent="0">
              <a:buNone/>
            </a:pPr>
            <a:r>
              <a:rPr lang="cs-CZ" i="1" dirty="0"/>
              <a:t>Fylogeneze pletence ramenního“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8916"/>
            <a:ext cx="5417467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55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Lokomoční funkce končetin člověka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hlavní funkcí pletence ramenního a HKK u člověka - úchop a manipulace</a:t>
            </a:r>
          </a:p>
          <a:p>
            <a:r>
              <a:rPr lang="cs-CZ" sz="2800" dirty="0"/>
              <a:t>lokomoční funkce nevyhasla, ale pouze není funkcí dominantní (</a:t>
            </a:r>
            <a:r>
              <a:rPr lang="cs-CZ" sz="2800" dirty="0" err="1"/>
              <a:t>Véle</a:t>
            </a:r>
            <a:r>
              <a:rPr lang="cs-CZ" sz="2800" dirty="0"/>
              <a:t>, 1997) </a:t>
            </a:r>
          </a:p>
          <a:p>
            <a:r>
              <a:rPr lang="cs-CZ" sz="2800" dirty="0"/>
              <a:t>pro pánevní pletenec  - chůze jako rozhodující a druhově typická lidská činnost (Janda, Poláková, </a:t>
            </a:r>
            <a:r>
              <a:rPr lang="cs-CZ" sz="2800" dirty="0" err="1"/>
              <a:t>Véle</a:t>
            </a:r>
            <a:r>
              <a:rPr lang="cs-CZ" sz="2800" dirty="0"/>
              <a:t>, 1966)</a:t>
            </a:r>
          </a:p>
          <a:p>
            <a:r>
              <a:rPr lang="cs-CZ" sz="2800" b="1" dirty="0"/>
              <a:t>7 mil. let</a:t>
            </a:r>
          </a:p>
        </p:txBody>
      </p:sp>
    </p:spTree>
    <p:extLst>
      <p:ext uri="{BB962C8B-B14F-4D97-AF65-F5344CB8AC3E}">
        <p14:creationId xmlns:p14="http://schemas.microsoft.com/office/powerpoint/2010/main" val="310828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Lokomoční funkce končetin člověka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pánevní pletenec  - jako rozhodující a druhově typická lidská činnost </a:t>
            </a:r>
            <a:r>
              <a:rPr lang="cs-CZ" b="1" dirty="0"/>
              <a:t>BĚH</a:t>
            </a:r>
            <a:r>
              <a:rPr lang="cs-CZ" dirty="0"/>
              <a:t> (Lieberman, </a:t>
            </a:r>
            <a:r>
              <a:rPr lang="cs-CZ" dirty="0" err="1"/>
              <a:t>Bramble</a:t>
            </a:r>
            <a:r>
              <a:rPr lang="cs-CZ" dirty="0"/>
              <a:t>, 2004, 2006)</a:t>
            </a:r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1008"/>
            <a:ext cx="57546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352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28588"/>
            <a:ext cx="6465887" cy="659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78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85124" cy="44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0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Lokomoční funkce končetin člověka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5122912" cy="4680520"/>
          </a:xfrm>
        </p:spPr>
        <p:txBody>
          <a:bodyPr/>
          <a:lstStyle/>
          <a:p>
            <a:r>
              <a:rPr lang="cs-CZ" dirty="0"/>
              <a:t>bazální forma lokomoce pro ramenní pletenec – pohyb HKK při spontánním plazení</a:t>
            </a:r>
          </a:p>
          <a:p>
            <a:r>
              <a:rPr lang="cs-CZ" b="1" dirty="0"/>
              <a:t>370 mil. let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51" y="1196752"/>
            <a:ext cx="3381149" cy="526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06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611"/>
            <a:ext cx="2164906" cy="675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137558"/>
            <a:ext cx="2103065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02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20826" y="404664"/>
            <a:ext cx="3816424" cy="1930226"/>
          </a:xfrm>
        </p:spPr>
        <p:txBody>
          <a:bodyPr>
            <a:normAutofit/>
          </a:bodyPr>
          <a:lstStyle/>
          <a:p>
            <a:r>
              <a:rPr lang="cs-CZ" dirty="0" err="1"/>
              <a:t>Fázická</a:t>
            </a:r>
            <a:r>
              <a:rPr lang="cs-CZ" dirty="0"/>
              <a:t> činnost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5328592" cy="51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2881915" cy="428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7437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350</Words>
  <Application>Microsoft Office PowerPoint</Application>
  <PresentationFormat>Předvádění na obrazovce (4:3)</PresentationFormat>
  <Paragraphs>56</Paragraphs>
  <Slides>27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Motiv sady Office</vt:lpstr>
      <vt:lpstr>Rastrový obrázek</vt:lpstr>
      <vt:lpstr>Přirozená lidská lokomoce  Bronislav Kračmar  Univerzita Karlova Fakulta tělesné výchovy a sportu</vt:lpstr>
      <vt:lpstr>Prezentace aplikace PowerPoint</vt:lpstr>
      <vt:lpstr>Lokomoční funkce končetin člověka</vt:lpstr>
      <vt:lpstr>Lokomoční funkce končetin člověka</vt:lpstr>
      <vt:lpstr>Prezentace aplikace PowerPoint</vt:lpstr>
      <vt:lpstr>Prezentace aplikace PowerPoint</vt:lpstr>
      <vt:lpstr>Lokomoční funkce končetin člověka</vt:lpstr>
      <vt:lpstr>Prezentace aplikace PowerPoint</vt:lpstr>
      <vt:lpstr>Fázická činnost</vt:lpstr>
      <vt:lpstr>Přirozená lidská lokomoce</vt:lpstr>
      <vt:lpstr>Přirozená lidská lokomoce</vt:lpstr>
      <vt:lpstr>Prezentace aplikace PowerPoint</vt:lpstr>
      <vt:lpstr>Přirozená lidská lokomoce</vt:lpstr>
      <vt:lpstr>Přirozená lidská lokomoce</vt:lpstr>
      <vt:lpstr>Prezentace aplikace PowerPoint</vt:lpstr>
      <vt:lpstr>Prezentace aplikace PowerPoint</vt:lpstr>
      <vt:lpstr> Mimo kineziologický obsah lidské lokomoce generování síly      udržování postury </vt:lpstr>
      <vt:lpstr>Přirozená lidská lokomoce</vt:lpstr>
      <vt:lpstr>Přirozená lidská lokomoce</vt:lpstr>
      <vt:lpstr>Koaktivace funkčních antagonistů</vt:lpstr>
      <vt:lpstr>Koaktivace funkčních antagonistů</vt:lpstr>
      <vt:lpstr>Prezentace aplikace PowerPoint</vt:lpstr>
      <vt:lpstr>Prezentace aplikace PowerPoint</vt:lpstr>
      <vt:lpstr>Šikmý břišní svalový řetězec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Přirozená lidská lokomoce</dc:title>
  <dc:creator>Uzivatel</dc:creator>
  <cp:lastModifiedBy>Stanislav Ježek</cp:lastModifiedBy>
  <cp:revision>14</cp:revision>
  <dcterms:created xsi:type="dcterms:W3CDTF">2014-10-08T10:54:03Z</dcterms:created>
  <dcterms:modified xsi:type="dcterms:W3CDTF">2019-03-20T13:46:19Z</dcterms:modified>
</cp:coreProperties>
</file>