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94" r:id="rId11"/>
    <p:sldId id="264" r:id="rId12"/>
    <p:sldId id="265" r:id="rId13"/>
    <p:sldId id="266" r:id="rId14"/>
    <p:sldId id="267" r:id="rId15"/>
    <p:sldId id="268" r:id="rId16"/>
    <p:sldId id="269" r:id="rId17"/>
    <p:sldId id="288" r:id="rId18"/>
    <p:sldId id="28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95" r:id="rId29"/>
    <p:sldId id="296" r:id="rId30"/>
    <p:sldId id="280" r:id="rId31"/>
    <p:sldId id="281" r:id="rId32"/>
    <p:sldId id="290" r:id="rId33"/>
    <p:sldId id="291" r:id="rId34"/>
    <p:sldId id="282" r:id="rId35"/>
    <p:sldId id="283" r:id="rId36"/>
    <p:sldId id="284" r:id="rId37"/>
    <p:sldId id="285" r:id="rId38"/>
    <p:sldId id="286" r:id="rId39"/>
    <p:sldId id="287" r:id="rId40"/>
    <p:sldId id="292" r:id="rId41"/>
    <p:sldId id="293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8F86-CE3F-467F-84CC-EECA88FFB920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5F-8CBB-4EED-B2E8-14A7A849A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65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8F86-CE3F-467F-84CC-EECA88FFB920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5F-8CBB-4EED-B2E8-14A7A849A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70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8F86-CE3F-467F-84CC-EECA88FFB920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5F-8CBB-4EED-B2E8-14A7A849A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20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8F86-CE3F-467F-84CC-EECA88FFB920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5F-8CBB-4EED-B2E8-14A7A849A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16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8F86-CE3F-467F-84CC-EECA88FFB920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5F-8CBB-4EED-B2E8-14A7A849A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7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8F86-CE3F-467F-84CC-EECA88FFB920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5F-8CBB-4EED-B2E8-14A7A849A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01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8F86-CE3F-467F-84CC-EECA88FFB920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5F-8CBB-4EED-B2E8-14A7A849A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01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8F86-CE3F-467F-84CC-EECA88FFB920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5F-8CBB-4EED-B2E8-14A7A849A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12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8F86-CE3F-467F-84CC-EECA88FFB920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5F-8CBB-4EED-B2E8-14A7A849A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1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8F86-CE3F-467F-84CC-EECA88FFB920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5F-8CBB-4EED-B2E8-14A7A849A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97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8F86-CE3F-467F-84CC-EECA88FFB920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E5F-8CBB-4EED-B2E8-14A7A849A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31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8F86-CE3F-467F-84CC-EECA88FFB920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5E5F-8CBB-4EED-B2E8-14A7A849A1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83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Základy sportovního tréninku dětí a mládeže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 VODNÍM SLALOMU</a:t>
            </a:r>
          </a:p>
        </p:txBody>
      </p:sp>
    </p:spTree>
    <p:extLst>
      <p:ext uri="{BB962C8B-B14F-4D97-AF65-F5344CB8AC3E}">
        <p14:creationId xmlns:p14="http://schemas.microsoft.com/office/powerpoint/2010/main" val="184135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Pedagogika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Vytvářet návyk na pravidelnost. </a:t>
            </a:r>
          </a:p>
          <a:p>
            <a:r>
              <a:rPr lang="cs-CZ" dirty="0"/>
              <a:t>Děti chválit, nekritizovat (případně konstruktivně). </a:t>
            </a:r>
          </a:p>
          <a:p>
            <a:r>
              <a:rPr lang="cs-CZ" dirty="0"/>
              <a:t>Neuplácet. </a:t>
            </a:r>
          </a:p>
          <a:p>
            <a:r>
              <a:rPr lang="cs-CZ" dirty="0"/>
              <a:t>Pestrost. </a:t>
            </a:r>
          </a:p>
          <a:p>
            <a:r>
              <a:rPr lang="cs-CZ" dirty="0"/>
              <a:t>Vytvořit partu.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92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Etapa základní přípravy – cíle (CO)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Navazuje plynule na etapu seznamovací.</a:t>
            </a:r>
          </a:p>
          <a:p>
            <a:r>
              <a:rPr lang="cs-CZ" dirty="0"/>
              <a:t>Žákovský věk (11-14 let). </a:t>
            </a:r>
          </a:p>
          <a:p>
            <a:r>
              <a:rPr lang="cs-CZ" dirty="0"/>
              <a:t>Stále nedoporučuji hrotit výsledky. Je třeba oceňovat snahu (docházku). </a:t>
            </a:r>
          </a:p>
          <a:p>
            <a:r>
              <a:rPr lang="cs-CZ" dirty="0"/>
              <a:t>Hlavním cílem je vytvoření pohybového základu, pohybové gramotnosti. </a:t>
            </a:r>
          </a:p>
          <a:p>
            <a:r>
              <a:rPr lang="cs-CZ" dirty="0"/>
              <a:t>Sledujeme držení těla.  </a:t>
            </a:r>
          </a:p>
        </p:txBody>
      </p:sp>
    </p:spTree>
    <p:extLst>
      <p:ext uri="{BB962C8B-B14F-4D97-AF65-F5344CB8AC3E}">
        <p14:creationId xmlns:p14="http://schemas.microsoft.com/office/powerpoint/2010/main" val="64609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Etapa základní přípravy – metody (JAK)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Trénink by se měl odehrávat již 5x týdně. </a:t>
            </a:r>
          </a:p>
          <a:p>
            <a:r>
              <a:rPr lang="cs-CZ" dirty="0"/>
              <a:t>Trénink na vodě probíhá dominantně od jara (březen) do podzimu (říjen, listopad). </a:t>
            </a:r>
          </a:p>
          <a:p>
            <a:r>
              <a:rPr lang="cs-CZ" dirty="0"/>
              <a:t>V zimní přípravě bychom se měli zaměřit na suchou přípravu a vytvářet obecné pohybové předpoklady (plavání, gymnastika, hry, běh, běžky apod.). Děti by se měly seznámit s širokou paletou sportovních disciplín.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50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Etapa základní přípravy – metody (JAK)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Letní trénink na vodě by měl být doplněn o přiměřenou suchou přípravu. Začíná základní kondiční trénink. </a:t>
            </a:r>
          </a:p>
          <a:p>
            <a:r>
              <a:rPr lang="cs-CZ" dirty="0"/>
              <a:t>Je nutné sledovat držení těla a zabránit svalovým </a:t>
            </a:r>
            <a:r>
              <a:rPr lang="cs-CZ" dirty="0" err="1"/>
              <a:t>dysbalancím</a:t>
            </a:r>
            <a:r>
              <a:rPr lang="cs-CZ" dirty="0"/>
              <a:t>. </a:t>
            </a:r>
          </a:p>
          <a:p>
            <a:r>
              <a:rPr lang="cs-CZ" dirty="0"/>
              <a:t>Proto doplnit o strečink, kompenzaci a základní gymnastické posilování s vlastní váhou i aerobní trénink. </a:t>
            </a:r>
          </a:p>
          <a:p>
            <a:r>
              <a:rPr lang="cs-CZ" dirty="0"/>
              <a:t>Ideální varianta: po tréninku na vodě jít ještě na 30 – 40 minut něco dělat – protahovat se, cvičit, jít hrát hru, při které se děti zadýchají a nebo se jít proběhnout. </a:t>
            </a:r>
          </a:p>
          <a:p>
            <a:r>
              <a:rPr lang="cs-CZ" dirty="0"/>
              <a:t>Trénink na vodě je třeba zkrátka doplňovat i v létě, jinak děti pohybově zakrní. </a:t>
            </a:r>
          </a:p>
        </p:txBody>
      </p:sp>
    </p:spTree>
    <p:extLst>
      <p:ext uri="{BB962C8B-B14F-4D97-AF65-F5344CB8AC3E}">
        <p14:creationId xmlns:p14="http://schemas.microsoft.com/office/powerpoint/2010/main" val="355337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Etapa základní příprava – metody (JAK)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Strečink a posilování by mělo být jednoznačně zaměřeno:</a:t>
            </a:r>
          </a:p>
          <a:p>
            <a:pPr marL="514350" indent="-514350">
              <a:buAutoNum type="arabicPeriod"/>
            </a:pPr>
            <a:r>
              <a:rPr lang="cs-CZ" dirty="0"/>
              <a:t>na prevenci svalových </a:t>
            </a:r>
            <a:r>
              <a:rPr lang="cs-CZ" dirty="0" err="1"/>
              <a:t>dysbalancí</a:t>
            </a:r>
            <a:r>
              <a:rPr lang="cs-CZ" dirty="0"/>
              <a:t>,</a:t>
            </a:r>
          </a:p>
          <a:p>
            <a:pPr marL="514350" indent="-514350">
              <a:buAutoNum type="arabicPeriod"/>
            </a:pPr>
            <a:r>
              <a:rPr lang="cs-CZ" dirty="0"/>
              <a:t>správné držení těla,</a:t>
            </a:r>
          </a:p>
          <a:p>
            <a:pPr marL="514350" indent="-514350">
              <a:buAutoNum type="arabicPeriod"/>
            </a:pPr>
            <a:r>
              <a:rPr lang="cs-CZ" dirty="0"/>
              <a:t>základní (funkční) sílu nutnou ke správné technice na vodě. </a:t>
            </a:r>
          </a:p>
          <a:p>
            <a:pPr marL="0" indent="0">
              <a:buNone/>
            </a:pPr>
            <a:r>
              <a:rPr lang="cs-CZ" dirty="0"/>
              <a:t>Aerobní trénink by měl vytvořit základní funkční kapacitu k dlouhodobému tréninku na vodě. Měl by vytvořit základní obecnou vytrvalost. </a:t>
            </a:r>
          </a:p>
        </p:txBody>
      </p:sp>
    </p:spTree>
    <p:extLst>
      <p:ext uri="{BB962C8B-B14F-4D97-AF65-F5344CB8AC3E}">
        <p14:creationId xmlns:p14="http://schemas.microsoft.com/office/powerpoint/2010/main" val="2600342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typické tréninkové jednotky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dirty="0"/>
              <a:t>Rozcvička (10 minut) – zahřátí lehkým klusem, mobilizace kloubů a krátká tonizace. </a:t>
            </a:r>
          </a:p>
          <a:p>
            <a:pPr>
              <a:buFontTx/>
              <a:buChar char="-"/>
            </a:pPr>
            <a:r>
              <a:rPr lang="cs-CZ" dirty="0"/>
              <a:t>Voda – technika (60 minut): </a:t>
            </a:r>
          </a:p>
          <a:p>
            <a:pPr marL="0" indent="0">
              <a:buNone/>
            </a:pPr>
            <a:r>
              <a:rPr lang="cs-CZ" dirty="0"/>
              <a:t>	- záběrová abeceda </a:t>
            </a:r>
          </a:p>
          <a:p>
            <a:pPr marL="0" indent="0">
              <a:buNone/>
            </a:pPr>
            <a:r>
              <a:rPr lang="cs-CZ" dirty="0"/>
              <a:t>	- technika na brankách a tekoucí vodě 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vypádlování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Posilování a </a:t>
            </a:r>
            <a:r>
              <a:rPr lang="cs-CZ" dirty="0" err="1"/>
              <a:t>strečing</a:t>
            </a:r>
            <a:r>
              <a:rPr lang="cs-CZ" dirty="0"/>
              <a:t> (20/10 minut): </a:t>
            </a:r>
          </a:p>
          <a:p>
            <a:pPr marL="0" indent="0">
              <a:buNone/>
            </a:pPr>
            <a:r>
              <a:rPr lang="cs-CZ" dirty="0"/>
              <a:t>	- kruhový trénink základních cviků s důrazem 	na 	správné provedení </a:t>
            </a:r>
          </a:p>
          <a:p>
            <a:pPr marL="0" indent="0">
              <a:buNone/>
            </a:pPr>
            <a:r>
              <a:rPr lang="cs-CZ" dirty="0"/>
              <a:t>	- pomalé, klidné protažení svalových skupin 	náchylných ke zkracování </a:t>
            </a:r>
          </a:p>
        </p:txBody>
      </p:sp>
    </p:spTree>
    <p:extLst>
      <p:ext uri="{BB962C8B-B14F-4D97-AF65-F5344CB8AC3E}">
        <p14:creationId xmlns:p14="http://schemas.microsoft.com/office/powerpoint/2010/main" val="348056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typické tréninkové jednotky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Rozcvička 10´- zahřátí, mobilizace, krátká tonizace. </a:t>
            </a:r>
          </a:p>
          <a:p>
            <a:pPr>
              <a:buFontTx/>
              <a:buChar char="-"/>
            </a:pPr>
            <a:r>
              <a:rPr lang="cs-CZ" dirty="0"/>
              <a:t>Voda – technika a rychlost (60 minut):</a:t>
            </a:r>
          </a:p>
          <a:p>
            <a:pPr marL="0" indent="0">
              <a:buNone/>
            </a:pPr>
            <a:r>
              <a:rPr lang="cs-CZ" dirty="0"/>
              <a:t>	- rychlost v základních dovednostech 	(sprinty, sprinty s točením apod.) </a:t>
            </a:r>
          </a:p>
          <a:p>
            <a:pPr marL="0" indent="0">
              <a:buNone/>
            </a:pPr>
            <a:r>
              <a:rPr lang="cs-CZ" dirty="0"/>
              <a:t>	- technika na brankách a tekoucí vodě </a:t>
            </a:r>
          </a:p>
          <a:p>
            <a:pPr marL="0" indent="0">
              <a:buNone/>
            </a:pPr>
            <a:r>
              <a:rPr lang="cs-CZ" dirty="0"/>
              <a:t>	- vyjetí </a:t>
            </a:r>
          </a:p>
          <a:p>
            <a:pPr>
              <a:buFontTx/>
              <a:buChar char="-"/>
            </a:pPr>
            <a:r>
              <a:rPr lang="cs-CZ" dirty="0"/>
              <a:t>Aerobní trénink (20 až 30 minut běhu).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39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Ukázka týdenního plánu </a:t>
            </a:r>
            <a:br>
              <a:rPr lang="cs-CZ" dirty="0"/>
            </a:br>
            <a:r>
              <a:rPr lang="cs-CZ" dirty="0"/>
              <a:t>Základní trénink (zima)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708607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Týdenní</a:t>
                      </a:r>
                      <a:r>
                        <a:rPr lang="cs-CZ" baseline="0" dirty="0"/>
                        <a:t> tréninkový plán (zimní příprava)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PO: Gymnastika</a:t>
                      </a:r>
                      <a:r>
                        <a:rPr lang="cs-CZ" baseline="0" dirty="0"/>
                        <a:t> 90´-120´(základní pohybová příprava)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ÚT: Běh, atletika,</a:t>
                      </a:r>
                      <a:r>
                        <a:rPr lang="cs-CZ" baseline="0" dirty="0"/>
                        <a:t> sportovní hry (rychlostní zaměření) 90´-120´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ST: Horolezecká stěna a posilování s vlastní váhou</a:t>
                      </a:r>
                      <a:r>
                        <a:rPr lang="cs-CZ" baseline="0" dirty="0"/>
                        <a:t> 120´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ČT:</a:t>
                      </a:r>
                      <a:r>
                        <a:rPr lang="cs-CZ" baseline="0" dirty="0"/>
                        <a:t> Běh, atletika, sportovní hry (aerobní zaměření) 90´-120´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PÁ: Posilování</a:t>
                      </a:r>
                      <a:r>
                        <a:rPr lang="cs-CZ" baseline="0" dirty="0"/>
                        <a:t> s vlastní váhou, medicinbaly aj. 60´ a lehké pádlování na klidné vodě 60´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SO: Plavání</a:t>
                      </a:r>
                      <a:r>
                        <a:rPr lang="cs-CZ" baseline="0" dirty="0"/>
                        <a:t> 60´nebo běh na lyžích 180´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NE: Volno, odpočinek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54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Ukázka týdenního plánu</a:t>
            </a:r>
            <a:br>
              <a:rPr lang="cs-CZ" dirty="0"/>
            </a:br>
            <a:r>
              <a:rPr lang="cs-CZ" dirty="0"/>
              <a:t>Základní trénink (léto)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91635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PO: Voda – technika 60´-</a:t>
                      </a:r>
                      <a:r>
                        <a:rPr lang="cs-CZ" baseline="0" dirty="0"/>
                        <a:t> 90´ a rychlost (sprinty apod.), posilování s v. v. 40´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ÚT:</a:t>
                      </a:r>
                      <a:r>
                        <a:rPr lang="cs-CZ" baseline="0" dirty="0"/>
                        <a:t> Voda – technika v delší úsecích 60´; běh 40´se sprinty do kopce nebo štafetami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ST: Voda – rychlost 60´; kompenzační cvičení</a:t>
                      </a:r>
                      <a:r>
                        <a:rPr lang="cs-CZ" baseline="0" dirty="0"/>
                        <a:t> a </a:t>
                      </a:r>
                      <a:r>
                        <a:rPr lang="cs-CZ" baseline="0" dirty="0" err="1"/>
                        <a:t>strečing</a:t>
                      </a:r>
                      <a:r>
                        <a:rPr lang="cs-CZ" baseline="0" dirty="0"/>
                        <a:t> 60´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ČT: Voda – technika v tratích 60´-</a:t>
                      </a:r>
                      <a:r>
                        <a:rPr lang="cs-CZ" baseline="0" dirty="0"/>
                        <a:t> 90´; sportovní hry 60´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PÁ: Voda – technika</a:t>
                      </a:r>
                      <a:r>
                        <a:rPr lang="cs-CZ" baseline="0" dirty="0"/>
                        <a:t> a rychlost 60´; běh 20´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SO: Voda – závody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NE: Voda – závody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108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Etapa základní přípravy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 této etapě jsou budovány základy výkonnosti, které později nelze dohnat. </a:t>
            </a:r>
          </a:p>
          <a:p>
            <a:r>
              <a:rPr lang="cs-CZ" dirty="0"/>
              <a:t>Není-li vybudována pohybová gramotnost, lze to později dohnat jen za cenu obrovského úsilí. </a:t>
            </a:r>
          </a:p>
          <a:p>
            <a:r>
              <a:rPr lang="cs-CZ" dirty="0"/>
              <a:t>Zapotřebí je, aby svěřenci strávili hodně času také na soustředěních, závodech a jiných krátkých akcích (především v ŽS). </a:t>
            </a:r>
          </a:p>
          <a:p>
            <a:r>
              <a:rPr lang="cs-CZ" dirty="0"/>
              <a:t>Ve své podstatě celé prázdniny jezdit po všech možných českých a blízkých evropských vodách. </a:t>
            </a:r>
          </a:p>
          <a:p>
            <a:r>
              <a:rPr lang="cs-CZ" dirty="0"/>
              <a:t>Pro to je zapotřebí nadšení – buď stále ještě aktivní závodník nebo rodič. </a:t>
            </a:r>
          </a:p>
          <a:p>
            <a:r>
              <a:rPr lang="cs-CZ" dirty="0"/>
              <a:t>Naopak nutná není zimní příprava v teple. Je výhodou, ale není nutností. Nutné je naopak vybudování všeobecného pohybové základu. </a:t>
            </a:r>
          </a:p>
          <a:p>
            <a:r>
              <a:rPr lang="cs-CZ" dirty="0"/>
              <a:t>Stále je ještě vhodné, aby děti jezdily na více kategoriích a nespecializovaly se pouze na jedinou. Kombinovat lze slalom K1 i C1, sjezd, zařadit je možné rafting na těžké vodě (odbourání strachu), sjíždění řek na turistických </a:t>
            </a:r>
            <a:r>
              <a:rPr lang="cs-CZ" dirty="0" err="1"/>
              <a:t>kanoích</a:t>
            </a:r>
            <a:r>
              <a:rPr lang="cs-CZ" dirty="0"/>
              <a:t>, </a:t>
            </a:r>
            <a:r>
              <a:rPr lang="cs-CZ" dirty="0" err="1"/>
              <a:t>paddle-boardy</a:t>
            </a:r>
            <a:r>
              <a:rPr lang="cs-CZ" dirty="0"/>
              <a:t> apod. </a:t>
            </a:r>
          </a:p>
        </p:txBody>
      </p:sp>
    </p:spTree>
    <p:extLst>
      <p:ext uri="{BB962C8B-B14F-4D97-AF65-F5344CB8AC3E}">
        <p14:creationId xmlns:p14="http://schemas.microsoft.com/office/powerpoint/2010/main" val="6994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 (modelový mladý sportovec/sportovkyně)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Představme si, že chceme z dítěte vytrénovat/vychovat dospělého a úspěšného sportovce.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068960"/>
            <a:ext cx="3528392" cy="23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202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Soustředění LM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Den 1: příjezd, technika 90 minut</a:t>
            </a:r>
          </a:p>
          <a:p>
            <a:pPr marL="0" indent="0">
              <a:buNone/>
            </a:pPr>
            <a:r>
              <a:rPr lang="cs-CZ" dirty="0"/>
              <a:t>Den 2: technika 60´a koupání, odpoledne 1/3 na video 90´, fotbálek 30´</a:t>
            </a:r>
          </a:p>
          <a:p>
            <a:pPr marL="0" indent="0">
              <a:buNone/>
            </a:pPr>
            <a:r>
              <a:rPr lang="cs-CZ" dirty="0"/>
              <a:t>Den 3: technika 60´, </a:t>
            </a:r>
            <a:r>
              <a:rPr lang="cs-CZ" dirty="0" err="1"/>
              <a:t>Tatralandia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Den 4: celodenní výlet do Tater</a:t>
            </a:r>
          </a:p>
          <a:p>
            <a:pPr marL="0" indent="0">
              <a:buNone/>
            </a:pPr>
            <a:r>
              <a:rPr lang="cs-CZ" dirty="0"/>
              <a:t>Den 5: technika 60´, ½ tratě na video/čas 90´</a:t>
            </a:r>
          </a:p>
          <a:p>
            <a:pPr marL="0" indent="0">
              <a:buNone/>
            </a:pPr>
            <a:r>
              <a:rPr lang="cs-CZ" dirty="0"/>
              <a:t>Den 6: technika 60´, soutěže na vodě (výzvy) 90´</a:t>
            </a:r>
          </a:p>
          <a:p>
            <a:pPr marL="0" indent="0">
              <a:buNone/>
            </a:pPr>
            <a:r>
              <a:rPr lang="cs-CZ" dirty="0"/>
              <a:t>Den 7: technika 60´, fotbálek 30´, jízda na koních 60´</a:t>
            </a:r>
          </a:p>
          <a:p>
            <a:pPr marL="0" indent="0">
              <a:buNone/>
            </a:pPr>
            <a:r>
              <a:rPr lang="cs-CZ" dirty="0"/>
              <a:t>Den 8: celodenní výlet na do Tater</a:t>
            </a:r>
          </a:p>
          <a:p>
            <a:pPr marL="0" indent="0">
              <a:buNone/>
            </a:pPr>
            <a:r>
              <a:rPr lang="cs-CZ" dirty="0"/>
              <a:t>Den 9: technika 60´a koupání, odpoledne 1/3 na video 90´</a:t>
            </a:r>
          </a:p>
          <a:p>
            <a:pPr marL="0" indent="0">
              <a:buNone/>
            </a:pPr>
            <a:r>
              <a:rPr lang="cs-CZ" dirty="0"/>
              <a:t>Den 10: technika 90´(výzvy) a odjezd domů. </a:t>
            </a:r>
          </a:p>
        </p:txBody>
      </p:sp>
    </p:spTree>
    <p:extLst>
      <p:ext uri="{BB962C8B-B14F-4D97-AF65-F5344CB8AC3E}">
        <p14:creationId xmlns:p14="http://schemas.microsoft.com/office/powerpoint/2010/main" val="796002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příprava -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Není to složité. </a:t>
            </a:r>
          </a:p>
          <a:p>
            <a:r>
              <a:rPr lang="cs-CZ" dirty="0"/>
              <a:t>Nehledat v tom zase až moc velkou vědu. </a:t>
            </a:r>
          </a:p>
          <a:p>
            <a:r>
              <a:rPr lang="cs-CZ" dirty="0"/>
              <a:t>Hledět na správné provedení, zároveň se ale toho úplně nebát (je normální, že se dítě trochu „kroutí“ při celých tratích – nemůže jich ale jet deset). </a:t>
            </a:r>
          </a:p>
          <a:p>
            <a:r>
              <a:rPr lang="cs-CZ" dirty="0"/>
              <a:t>Kvalita před kvantitou, zapotřebí je ale i ta kvantita a hlavně to, aby děti jezdily. </a:t>
            </a:r>
          </a:p>
          <a:p>
            <a:r>
              <a:rPr lang="cs-CZ" dirty="0"/>
              <a:t>Stále ještě nemá moc smysl hrotit výsledky. </a:t>
            </a:r>
          </a:p>
        </p:txBody>
      </p:sp>
    </p:spTree>
    <p:extLst>
      <p:ext uri="{BB962C8B-B14F-4D97-AF65-F5344CB8AC3E}">
        <p14:creationId xmlns:p14="http://schemas.microsoft.com/office/powerpoint/2010/main" val="22645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Specializovaná příprava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Tady to začíná být skutečně zajímavé. </a:t>
            </a:r>
          </a:p>
          <a:p>
            <a:r>
              <a:rPr lang="cs-CZ" dirty="0"/>
              <a:t>Jde se už více po výsledcích, což je asi důvod, proč to některé baví teprve od tohoto momentu a některé pouze do tohoto momentu. </a:t>
            </a:r>
          </a:p>
          <a:p>
            <a:r>
              <a:rPr lang="cs-CZ" dirty="0"/>
              <a:t>Junioři, cílem je dostat se do juniorské reprezentace. </a:t>
            </a:r>
          </a:p>
          <a:p>
            <a:r>
              <a:rPr lang="cs-CZ" dirty="0"/>
              <a:t>V mnohem vyšší míře nastupují speciální tréninky, specializované tréninkové metody. </a:t>
            </a:r>
          </a:p>
        </p:txBody>
      </p:sp>
    </p:spTree>
    <p:extLst>
      <p:ext uri="{BB962C8B-B14F-4D97-AF65-F5344CB8AC3E}">
        <p14:creationId xmlns:p14="http://schemas.microsoft.com/office/powerpoint/2010/main" val="2545001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Specializovaná příprava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Je-li vytvořen pohybový základ, zaměřujeme se kromě techniky na cílený rozvoj speciálních pohybových schopností. </a:t>
            </a:r>
          </a:p>
          <a:p>
            <a:r>
              <a:rPr lang="cs-CZ" dirty="0"/>
              <a:t>Roste tzv. míra </a:t>
            </a:r>
            <a:r>
              <a:rPr lang="cs-CZ"/>
              <a:t>tréninkové specificity. </a:t>
            </a:r>
            <a:endParaRPr lang="cs-CZ" dirty="0"/>
          </a:p>
          <a:p>
            <a:r>
              <a:rPr lang="cs-CZ" dirty="0"/>
              <a:t>Trénink už nabývá více dospělých kontur. </a:t>
            </a:r>
          </a:p>
          <a:p>
            <a:r>
              <a:rPr lang="cs-CZ" dirty="0"/>
              <a:t>Jedinec je ale stále ještě ve vývoji, stále je třeba doplňovat a udržovat pohybový základ a mladého sportovce nepřetížit příliš speciálním tréninkem. </a:t>
            </a:r>
          </a:p>
        </p:txBody>
      </p:sp>
    </p:spTree>
    <p:extLst>
      <p:ext uri="{BB962C8B-B14F-4D97-AF65-F5344CB8AC3E}">
        <p14:creationId xmlns:p14="http://schemas.microsoft.com/office/powerpoint/2010/main" val="444183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Specializovaná příprava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Už jsou absolvovány: </a:t>
            </a:r>
          </a:p>
          <a:p>
            <a:pPr marL="514350" indent="-514350">
              <a:buAutoNum type="arabicParenR"/>
            </a:pPr>
            <a:r>
              <a:rPr lang="cs-CZ" dirty="0"/>
              <a:t>Speciální vytrvalostní tréninky</a:t>
            </a:r>
          </a:p>
          <a:p>
            <a:pPr marL="514350" indent="-514350">
              <a:buAutoNum type="arabicParenR"/>
            </a:pPr>
            <a:r>
              <a:rPr lang="cs-CZ" dirty="0"/>
              <a:t>Speciální tréninky blížící se podmínkám závodu (tzv. modelové tréninky) </a:t>
            </a:r>
          </a:p>
          <a:p>
            <a:pPr marL="514350" indent="-514350">
              <a:buAutoNum type="arabicParenR"/>
            </a:pPr>
            <a:r>
              <a:rPr lang="cs-CZ" dirty="0"/>
              <a:t>Posilovny různého zaměření (např. </a:t>
            </a:r>
            <a:r>
              <a:rPr lang="cs-CZ" dirty="0" err="1"/>
              <a:t>core</a:t>
            </a:r>
            <a:r>
              <a:rPr lang="cs-CZ" dirty="0"/>
              <a:t>, max. síla, silová vytrvalost apod.) </a:t>
            </a:r>
          </a:p>
          <a:p>
            <a:pPr marL="514350" indent="-514350">
              <a:buAutoNum type="arabicParenR"/>
            </a:pPr>
            <a:r>
              <a:rPr lang="cs-CZ" dirty="0"/>
              <a:t>Tréninky i závody na velmi obtížných vodách </a:t>
            </a:r>
          </a:p>
          <a:p>
            <a:pPr marL="514350" indent="-514350">
              <a:buAutoNum type="arabicParenR"/>
            </a:pPr>
            <a:r>
              <a:rPr lang="cs-CZ" dirty="0"/>
              <a:t>Mezinárodní závody (ECA </a:t>
            </a:r>
            <a:r>
              <a:rPr lang="cs-CZ" dirty="0" err="1"/>
              <a:t>cupy</a:t>
            </a:r>
            <a:r>
              <a:rPr lang="cs-CZ" dirty="0"/>
              <a:t>, juniorské závody) </a:t>
            </a:r>
          </a:p>
          <a:p>
            <a:pPr marL="514350" indent="-514350">
              <a:buAutoNum type="arabicParenR"/>
            </a:pPr>
            <a:r>
              <a:rPr lang="cs-CZ" dirty="0"/>
              <a:t>Tréninky na mezinárodních tratích</a:t>
            </a:r>
          </a:p>
          <a:p>
            <a:pPr marL="514350" indent="-514350">
              <a:buAutoNum type="arabicParenR"/>
            </a:pPr>
            <a:r>
              <a:rPr lang="cs-CZ" dirty="0"/>
              <a:t>Co je důležité – trénink je cyklován </a:t>
            </a:r>
          </a:p>
        </p:txBody>
      </p:sp>
    </p:spTree>
    <p:extLst>
      <p:ext uri="{BB962C8B-B14F-4D97-AF65-F5344CB8AC3E}">
        <p14:creationId xmlns:p14="http://schemas.microsoft.com/office/powerpoint/2010/main" val="672774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Specializovaná příprava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Jezdit na mezinárodních vodách je nutné, protože doba se v tomto ohledu změnila a velmi posunula: </a:t>
            </a:r>
          </a:p>
          <a:p>
            <a:pPr marL="0" indent="0">
              <a:buNone/>
            </a:pPr>
            <a:r>
              <a:rPr lang="cs-CZ" dirty="0"/>
              <a:t>Př. RAK vs. LHOTA (Augsburg aj.)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358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Specializovaná příprava – cyklování tréninku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- S dětmi ve věku do 14 let děláme víceméně stále podobné činnosti přes zimu a podobné činnosti přes léto. </a:t>
            </a:r>
          </a:p>
          <a:p>
            <a:pPr marL="0" indent="0">
              <a:buNone/>
            </a:pPr>
            <a:r>
              <a:rPr lang="cs-CZ" dirty="0"/>
              <a:t>- V případě juniorů se situace mění. RTC je rozdělen do mnoha kratších období, jejichž cíle jsou odlišné (nebo mohou být odlišné pouze v určitých atributech) = zpravidla se cíleně zaměřujeme na určité faktory sportovního výkonu. </a:t>
            </a:r>
          </a:p>
          <a:p>
            <a:pPr marL="0" indent="0">
              <a:buNone/>
            </a:pPr>
            <a:r>
              <a:rPr lang="cs-CZ" dirty="0"/>
              <a:t>- Proto tady začíná ta věda: protože je třeba vědět, které faktory v jakém období ovlivňovat, jak přesně, ovlivňování kterých faktorů se vzájemně vylučuje apod. </a:t>
            </a:r>
          </a:p>
          <a:p>
            <a:pPr marL="0" indent="0">
              <a:buNone/>
            </a:pPr>
            <a:r>
              <a:rPr lang="cs-CZ" dirty="0"/>
              <a:t>- Rozdíl mezi souběžným a selektivním způsobem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841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Souběžný a selektivní způsob tréninku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02244"/>
              </p:ext>
            </p:extLst>
          </p:nvPr>
        </p:nvGraphicFramePr>
        <p:xfrm>
          <a:off x="457200" y="1600200"/>
          <a:ext cx="82296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SOUBĚŽNÝ ZPŮSOB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SELEKTINÍ ZPŮSOB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Rozvoj všech</a:t>
                      </a:r>
                      <a:r>
                        <a:rPr lang="cs-CZ" baseline="0" dirty="0"/>
                        <a:t> schopností najednou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Zaměření se na 1-3</a:t>
                      </a:r>
                      <a:r>
                        <a:rPr lang="cs-CZ" baseline="0" dirty="0"/>
                        <a:t> související pohybové schopnosti.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Rozvoj mnoha dovedností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Zaměření se na konkrétní dovednosti v daném cyklu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Nízká</a:t>
                      </a:r>
                      <a:r>
                        <a:rPr lang="cs-CZ" baseline="0" dirty="0"/>
                        <a:t> proměnlivost v průběhu daného období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Značná proměnlivost</a:t>
                      </a:r>
                      <a:r>
                        <a:rPr lang="cs-CZ" baseline="0" dirty="0"/>
                        <a:t> v průběhu daného období, obvykle se program mění po tzv. </a:t>
                      </a:r>
                      <a:r>
                        <a:rPr lang="cs-CZ" baseline="0" dirty="0" err="1"/>
                        <a:t>mezocyklech</a:t>
                      </a:r>
                      <a:r>
                        <a:rPr lang="cs-CZ" baseline="0" dirty="0"/>
                        <a:t> (3 – 5 týdnů)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„Nasekání“ všeho najednou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Promyšlené</a:t>
                      </a:r>
                      <a:r>
                        <a:rPr lang="cs-CZ" baseline="0" dirty="0"/>
                        <a:t> obměňování zaměření tréninků v kontextu RTC a vyladěnou formou na klíčové okamžiky sezóny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Nízká </a:t>
                      </a:r>
                      <a:r>
                        <a:rPr lang="cs-CZ" dirty="0" err="1"/>
                        <a:t>predikovatelnost</a:t>
                      </a:r>
                      <a:r>
                        <a:rPr lang="cs-CZ" baseline="0" dirty="0"/>
                        <a:t> trénovanosti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Relativně vysoká </a:t>
                      </a:r>
                      <a:r>
                        <a:rPr lang="cs-CZ" dirty="0" err="1"/>
                        <a:t>predikovatelnost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Nízká </a:t>
                      </a:r>
                      <a:r>
                        <a:rPr lang="cs-CZ" dirty="0" err="1"/>
                        <a:t>predikovatelnost</a:t>
                      </a:r>
                      <a:r>
                        <a:rPr lang="cs-CZ" dirty="0"/>
                        <a:t> výkonnosti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Relativně</a:t>
                      </a:r>
                      <a:r>
                        <a:rPr lang="cs-CZ" baseline="0" dirty="0"/>
                        <a:t> vysoká </a:t>
                      </a:r>
                      <a:r>
                        <a:rPr lang="cs-CZ" baseline="0" dirty="0" err="1"/>
                        <a:t>predikovatelnost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Dlouhodobá</a:t>
                      </a:r>
                      <a:r>
                        <a:rPr lang="cs-CZ" baseline="0" dirty="0"/>
                        <a:t> monotónnost, vypětí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Zvědavost, smysl, zlepšování 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78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RK – komentář Pavla </a:t>
            </a:r>
            <a:r>
              <a:rPr lang="cs-CZ" dirty="0" err="1"/>
              <a:t>Hottmara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i="1" dirty="0"/>
              <a:t>Testování se zúčastnilo 25 sportovců, kteří budou v letošní sezóně usilovat o nominaci na mezinárodní soutěže juniorů. V tabulkách je také přehled individuálního vývoje výkonnosti, který je nejvýznamnější a nejvíce vypovídá o kvalitě přípravy. Přestože byly k vidění i některé velmi dobré výkony</a:t>
            </a:r>
            <a:r>
              <a:rPr lang="cs-CZ" b="1" i="1" dirty="0"/>
              <a:t>, celkově vývoj výkonnosti neodpovídá možnostem posledních dvou měsíců. Především v plavání a v silové vytrvalosti je stagnace většiny juniorských reprezentantů nepříjemným překvapením, neboť na podzim by mladí sportovci neměli být ještě na vrcholu sezónní výkonnosti v těchto disciplínách.</a:t>
            </a:r>
          </a:p>
        </p:txBody>
      </p:sp>
    </p:spTree>
    <p:extLst>
      <p:ext uri="{BB962C8B-B14F-4D97-AF65-F5344CB8AC3E}">
        <p14:creationId xmlns:p14="http://schemas.microsoft.com/office/powerpoint/2010/main" val="2058736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RDJ a RDS RK, RDJ slalom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Podíváme se na </a:t>
            </a:r>
            <a:r>
              <a:rPr lang="cs-CZ"/>
              <a:t>výsledky testování. </a:t>
            </a:r>
          </a:p>
        </p:txBody>
      </p:sp>
    </p:spTree>
    <p:extLst>
      <p:ext uri="{BB962C8B-B14F-4D97-AF65-F5344CB8AC3E}">
        <p14:creationId xmlns:p14="http://schemas.microsoft.com/office/powerpoint/2010/main" val="124313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Jakým způsobem budeme postupovat?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Výzkumy velmi úspěšných lidí (mistrů oboru) napříč téměř všemi lidskými činnostmi se všeobecně shodují, že k tomu budeme potřebovat cca. 10 000 hodin. </a:t>
            </a:r>
          </a:p>
          <a:p>
            <a:r>
              <a:rPr lang="cs-CZ" dirty="0"/>
              <a:t>10 000 hodin pravidelného, systematického, promyšleného a kvalitního tréninku. </a:t>
            </a:r>
          </a:p>
          <a:p>
            <a:r>
              <a:rPr lang="cs-CZ" dirty="0"/>
              <a:t>A z velké části by se mělo jednat o tzv. „problémový trénink“. </a:t>
            </a:r>
          </a:p>
        </p:txBody>
      </p:sp>
    </p:spTree>
    <p:extLst>
      <p:ext uri="{BB962C8B-B14F-4D97-AF65-F5344CB8AC3E}">
        <p14:creationId xmlns:p14="http://schemas.microsoft.com/office/powerpoint/2010/main" val="1786841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v kterém období zaměřit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Přípravné I. (říjen, listopad, prosinec, leden)</a:t>
            </a:r>
          </a:p>
          <a:p>
            <a:r>
              <a:rPr lang="cs-CZ" dirty="0"/>
              <a:t>Přípravné II. (únor, březen, duben)</a:t>
            </a:r>
          </a:p>
          <a:p>
            <a:r>
              <a:rPr lang="cs-CZ" dirty="0"/>
              <a:t>Předzávodní (duben, květen)</a:t>
            </a:r>
          </a:p>
          <a:p>
            <a:r>
              <a:rPr lang="cs-CZ" dirty="0"/>
              <a:t>Závodní (květen až srpen, září)</a:t>
            </a:r>
          </a:p>
          <a:p>
            <a:r>
              <a:rPr lang="cs-CZ" dirty="0"/>
              <a:t>Přechodné (polovina září, polovina října)</a:t>
            </a:r>
          </a:p>
        </p:txBody>
      </p:sp>
    </p:spTree>
    <p:extLst>
      <p:ext uri="{BB962C8B-B14F-4D97-AF65-F5344CB8AC3E}">
        <p14:creationId xmlns:p14="http://schemas.microsoft.com/office/powerpoint/2010/main" val="1114511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Přípravné období I.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Představme si, že každé období rozdělíme do 3 týdenních </a:t>
            </a:r>
            <a:r>
              <a:rPr lang="cs-CZ" dirty="0" err="1"/>
              <a:t>mezocyklů</a:t>
            </a:r>
            <a:r>
              <a:rPr lang="cs-CZ" dirty="0"/>
              <a:t>, v jejich rámci můžeme ovlivňovat trénovanost specifičtěji. </a:t>
            </a:r>
          </a:p>
          <a:p>
            <a:pPr>
              <a:buFontTx/>
              <a:buChar char="-"/>
            </a:pPr>
            <a:r>
              <a:rPr lang="cs-CZ" dirty="0"/>
              <a:t>MZ 1 (říjen, listopad) – technika na divoké vodě, funkční silová připravenost (gymnastické posilování, funkční silový trénink – </a:t>
            </a:r>
            <a:r>
              <a:rPr lang="cs-CZ" dirty="0" err="1"/>
              <a:t>core</a:t>
            </a:r>
            <a:r>
              <a:rPr lang="cs-CZ" dirty="0"/>
              <a:t>), obecná vytrvalost (plavání, běh) </a:t>
            </a:r>
          </a:p>
          <a:p>
            <a:pPr>
              <a:buFontTx/>
              <a:buChar char="-"/>
            </a:pPr>
            <a:r>
              <a:rPr lang="cs-CZ" dirty="0"/>
              <a:t>MZ 2 (listopad) – extenzivní vytrvalost na klidné a mírně tekoucí vodě, maximální síla, intenzivní rychlostní vytrvalost (překážkové dráhy, hry) </a:t>
            </a:r>
          </a:p>
          <a:p>
            <a:pPr>
              <a:buFontTx/>
              <a:buChar char="-"/>
            </a:pPr>
            <a:r>
              <a:rPr lang="cs-CZ" dirty="0"/>
              <a:t>MZ 3 (prosinec) – intenzivní vytrvalost na klidné a mírně tekoucí vodě, maximální síla, extenzivní vytrvalost (běžky)</a:t>
            </a:r>
          </a:p>
          <a:p>
            <a:pPr>
              <a:buFontTx/>
              <a:buChar char="-"/>
            </a:pPr>
            <a:r>
              <a:rPr lang="cs-CZ" dirty="0"/>
              <a:t>MZ 4, 5 (prosinec, leden) – intenzivní silová vytrvalost, rychlá a výbušná síla, extenzivní vytrvalost na klidné a mírně tekoucí vodě, extenzivní obecná vytrvalost (běžky)  </a:t>
            </a:r>
          </a:p>
        </p:txBody>
      </p:sp>
    </p:spTree>
    <p:extLst>
      <p:ext uri="{BB962C8B-B14F-4D97-AF65-F5344CB8AC3E}">
        <p14:creationId xmlns:p14="http://schemas.microsoft.com/office/powerpoint/2010/main" val="1541861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Ukázkový týdenní plán</a:t>
            </a:r>
            <a:br>
              <a:rPr lang="cs-CZ" dirty="0"/>
            </a:br>
            <a:r>
              <a:rPr lang="cs-CZ" dirty="0"/>
              <a:t>Specializovaná příprava (zima)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690783"/>
              </p:ext>
            </p:extLst>
          </p:nvPr>
        </p:nvGraphicFramePr>
        <p:xfrm>
          <a:off x="457200" y="1600200"/>
          <a:ext cx="8229600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Týdenní plán (platný</a:t>
                      </a:r>
                      <a:r>
                        <a:rPr lang="cs-CZ" baseline="0" dirty="0"/>
                        <a:t> pro prosinec)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15:00 Voda – rychlost a technika 60´</a:t>
                      </a:r>
                    </a:p>
                    <a:p>
                      <a:r>
                        <a:rPr lang="cs-CZ" sz="1400" dirty="0"/>
                        <a:t>16:30 Posilovna – maximální síla (2 základní cviky)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6:00</a:t>
                      </a:r>
                      <a:r>
                        <a:rPr lang="cs-CZ" sz="1400" baseline="0" dirty="0"/>
                        <a:t> Plavání (vytrvalostní 2 km)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15:00 Voda – celé tratě (klidná, kanál) 60´ (</a:t>
                      </a:r>
                      <a:r>
                        <a:rPr lang="cs-CZ" sz="1400" dirty="0" err="1"/>
                        <a:t>Loops</a:t>
                      </a:r>
                      <a:r>
                        <a:rPr lang="cs-CZ" sz="1400" dirty="0"/>
                        <a:t>)</a:t>
                      </a:r>
                      <a:r>
                        <a:rPr lang="cs-CZ" sz="1400" baseline="0" dirty="0"/>
                        <a:t> </a:t>
                      </a:r>
                    </a:p>
                    <a:p>
                      <a:r>
                        <a:rPr lang="cs-CZ" sz="1400" baseline="0" dirty="0"/>
                        <a:t>16:30 Jóga, </a:t>
                      </a:r>
                      <a:r>
                        <a:rPr lang="cs-CZ" sz="1400" baseline="0" dirty="0" err="1"/>
                        <a:t>strečing</a:t>
                      </a:r>
                      <a:r>
                        <a:rPr lang="cs-CZ" sz="1400" baseline="0" dirty="0"/>
                        <a:t> </a:t>
                      </a:r>
                    </a:p>
                    <a:p>
                      <a:r>
                        <a:rPr lang="cs-CZ" sz="1400" baseline="0" dirty="0"/>
                        <a:t>Sauna, regenerace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15:00 Voda – intenzivní vytrvalost 1´/1´</a:t>
                      </a:r>
                    </a:p>
                    <a:p>
                      <a:r>
                        <a:rPr lang="cs-CZ" sz="1400" dirty="0"/>
                        <a:t>17:00</a:t>
                      </a:r>
                      <a:r>
                        <a:rPr lang="cs-CZ" sz="1400" baseline="0" dirty="0"/>
                        <a:t> Lezení na horolezecké stěně 90´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6:00</a:t>
                      </a:r>
                      <a:r>
                        <a:rPr lang="cs-CZ" sz="1400" baseline="0" dirty="0"/>
                        <a:t> Plavání se sprinty (cca. 2 km; 50m sprinty x 10 x 2)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15:00 Voda – technika 60´</a:t>
                      </a:r>
                    </a:p>
                    <a:p>
                      <a:r>
                        <a:rPr lang="cs-CZ" sz="1400" dirty="0"/>
                        <a:t>17:00 Překážkové dráhy a hry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15:00 Voda – 2´minutovky</a:t>
                      </a:r>
                      <a:r>
                        <a:rPr lang="cs-CZ" sz="1400" baseline="0" dirty="0"/>
                        <a:t> (2x6) </a:t>
                      </a:r>
                    </a:p>
                    <a:p>
                      <a:r>
                        <a:rPr lang="cs-CZ" sz="1400" baseline="0" dirty="0"/>
                        <a:t>16:30 Posilovna (objemové posilování, metoda opakovaných úsilí)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Běh - </a:t>
                      </a:r>
                      <a:r>
                        <a:rPr lang="cs-CZ" sz="1400" dirty="0" err="1"/>
                        <a:t>výklus</a:t>
                      </a:r>
                      <a:r>
                        <a:rPr lang="cs-CZ" sz="1400" dirty="0"/>
                        <a:t> 40´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Sauna, fyzioterapie, regenerace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Volno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Volno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108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Ukázkový týdenní plán </a:t>
            </a:r>
            <a:br>
              <a:rPr lang="cs-CZ" dirty="0"/>
            </a:br>
            <a:r>
              <a:rPr lang="cs-CZ" dirty="0"/>
              <a:t>Specializovaná příprava (léto)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847242"/>
              </p:ext>
            </p:extLst>
          </p:nvPr>
        </p:nvGraphicFramePr>
        <p:xfrm>
          <a:off x="457200" y="1600200"/>
          <a:ext cx="82296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Dopoledne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Odpoledne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15:00 Voda – technika</a:t>
                      </a:r>
                      <a:r>
                        <a:rPr lang="cs-CZ" baseline="0" dirty="0"/>
                        <a:t> rychlost 60´</a:t>
                      </a:r>
                    </a:p>
                    <a:p>
                      <a:r>
                        <a:rPr lang="cs-CZ" baseline="0" dirty="0"/>
                        <a:t>16:30 </a:t>
                      </a:r>
                      <a:r>
                        <a:rPr lang="cs-CZ" baseline="0" dirty="0" err="1"/>
                        <a:t>Core</a:t>
                      </a:r>
                      <a:r>
                        <a:rPr lang="cs-CZ" baseline="0" dirty="0"/>
                        <a:t>, kompenzace, v. v. 50´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8:00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Voda – technika 60´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15:00 Voda – celé tratě, ½ tratě (x</a:t>
                      </a:r>
                      <a:r>
                        <a:rPr lang="cs-CZ" baseline="0" dirty="0"/>
                        <a:t> 6) na video</a:t>
                      </a:r>
                    </a:p>
                    <a:p>
                      <a:r>
                        <a:rPr lang="cs-CZ" baseline="0" dirty="0"/>
                        <a:t>Sauna, regenerace, masáž</a:t>
                      </a:r>
                    </a:p>
                    <a:p>
                      <a:r>
                        <a:rPr lang="cs-CZ" baseline="0" dirty="0"/>
                        <a:t>Fyzioterapie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15:00 Voda – 1´1´x5x3 60´</a:t>
                      </a:r>
                    </a:p>
                    <a:p>
                      <a:r>
                        <a:rPr lang="cs-CZ" dirty="0"/>
                        <a:t>16:30 Max.</a:t>
                      </a:r>
                      <a:r>
                        <a:rPr lang="cs-CZ" baseline="0" dirty="0"/>
                        <a:t> síla (udržovací) 40´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8:00</a:t>
                      </a:r>
                      <a:r>
                        <a:rPr lang="cs-CZ" baseline="0" dirty="0"/>
                        <a:t> Voda – technika 60´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15:00</a:t>
                      </a:r>
                      <a:r>
                        <a:rPr lang="cs-CZ" baseline="0" dirty="0"/>
                        <a:t> ¼ tratě (x 6) </a:t>
                      </a:r>
                    </a:p>
                    <a:p>
                      <a:r>
                        <a:rPr lang="cs-CZ" baseline="0" dirty="0"/>
                        <a:t>Sauna, regenerace, masáž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Voda, technika 60´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Voda – závody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Voda – závody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988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Přípravné období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 Příprava v teple, dnes už to bez ní v tomto věku téměř nejde. Anebo jde, ale je to velká nevýhoda. </a:t>
            </a:r>
          </a:p>
          <a:p>
            <a:pPr marL="0" indent="0">
              <a:buNone/>
            </a:pPr>
            <a:r>
              <a:rPr lang="cs-CZ" dirty="0"/>
              <a:t>Únor, březen – co nejvíc v teple. </a:t>
            </a:r>
          </a:p>
          <a:p>
            <a:pPr>
              <a:buFontTx/>
              <a:buChar char="-"/>
            </a:pPr>
            <a:r>
              <a:rPr lang="cs-CZ" dirty="0"/>
              <a:t>MZ 6, 7 (Austrálie): technika, rychlost, TT, návrat k funkční síle jako kompenzaci a udržování aerobní vytrvalosti </a:t>
            </a:r>
          </a:p>
          <a:p>
            <a:pPr>
              <a:buFontTx/>
              <a:buChar char="-"/>
            </a:pPr>
            <a:r>
              <a:rPr lang="cs-CZ" dirty="0"/>
              <a:t>MZ 8, 9 (Čechy): stejné zaměření </a:t>
            </a:r>
          </a:p>
        </p:txBody>
      </p:sp>
    </p:spTree>
    <p:extLst>
      <p:ext uri="{BB962C8B-B14F-4D97-AF65-F5344CB8AC3E}">
        <p14:creationId xmlns:p14="http://schemas.microsoft.com/office/powerpoint/2010/main" val="153131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Předzávodní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Vylaďovací</a:t>
            </a:r>
            <a:r>
              <a:rPr lang="cs-CZ" dirty="0"/>
              <a:t>. </a:t>
            </a:r>
          </a:p>
          <a:p>
            <a:pPr>
              <a:buFontTx/>
              <a:buChar char="-"/>
            </a:pPr>
            <a:r>
              <a:rPr lang="cs-CZ" dirty="0"/>
              <a:t>MZ 10: technika, TT, ostatní je doplňkové (1x posilovna, 1-2x </a:t>
            </a:r>
            <a:r>
              <a:rPr lang="cs-CZ" dirty="0" err="1"/>
              <a:t>výklus</a:t>
            </a:r>
            <a:r>
              <a:rPr lang="cs-CZ" dirty="0"/>
              <a:t>). </a:t>
            </a:r>
          </a:p>
          <a:p>
            <a:pPr marL="0" indent="0">
              <a:buNone/>
            </a:pPr>
            <a:r>
              <a:rPr lang="cs-CZ" dirty="0"/>
              <a:t>Na vyladění postačují obvykle 3 týdny. Pokud se ladí déle, dochází již k poklesu trénovanosti a krátce na to i výkonosti. </a:t>
            </a:r>
          </a:p>
          <a:p>
            <a:pPr marL="0" indent="0">
              <a:buNone/>
            </a:pPr>
            <a:r>
              <a:rPr lang="cs-CZ" dirty="0"/>
              <a:t>Co to znamená? Že po nominaci, na kterou junioři vyladí formu, je nutné se znovu vrátit k poctivému a tvrdému tréninku (v malém zopakovat zimní přípravu). </a:t>
            </a:r>
          </a:p>
        </p:txBody>
      </p:sp>
    </p:spTree>
    <p:extLst>
      <p:ext uri="{BB962C8B-B14F-4D97-AF65-F5344CB8AC3E}">
        <p14:creationId xmlns:p14="http://schemas.microsoft.com/office/powerpoint/2010/main" val="3741533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Závodní období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poměrně dlouhé a mít top formu od května do srpna je dost problematické. </a:t>
            </a:r>
          </a:p>
          <a:p>
            <a:r>
              <a:rPr lang="cs-CZ" dirty="0"/>
              <a:t>Lze ale jezdit po celou dobu relativně stabilně a dobře. </a:t>
            </a:r>
          </a:p>
          <a:p>
            <a:r>
              <a:rPr lang="cs-CZ" dirty="0"/>
              <a:t>Problematika vyladění na </a:t>
            </a:r>
            <a:r>
              <a:rPr lang="cs-CZ"/>
              <a:t>juniorskou nominaci.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733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Přechodné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dirty="0"/>
              <a:t>Předěl mezi sezónami. </a:t>
            </a:r>
          </a:p>
          <a:p>
            <a:pPr>
              <a:buFontTx/>
              <a:buChar char="-"/>
            </a:pPr>
            <a:r>
              <a:rPr lang="cs-CZ" dirty="0"/>
              <a:t>Odpočinek. </a:t>
            </a:r>
          </a:p>
          <a:p>
            <a:pPr>
              <a:buFontTx/>
              <a:buChar char="-"/>
            </a:pPr>
            <a:r>
              <a:rPr lang="cs-CZ" dirty="0"/>
              <a:t>U mladších dětí růst, také potřebují odpočinek. </a:t>
            </a:r>
          </a:p>
          <a:p>
            <a:pPr>
              <a:buFontTx/>
              <a:buChar char="-"/>
            </a:pPr>
            <a:r>
              <a:rPr lang="cs-CZ" dirty="0"/>
              <a:t>Čím delší toto období je, tím aktivnější odpočinek bychom měli preferovat. </a:t>
            </a:r>
          </a:p>
          <a:p>
            <a:pPr>
              <a:buFontTx/>
              <a:buChar char="-"/>
            </a:pPr>
            <a:r>
              <a:rPr lang="cs-CZ" dirty="0"/>
              <a:t>Obvykle se jedná o 14 dní až 6 týdnů (v případě již vrcholových sportovců)</a:t>
            </a:r>
          </a:p>
          <a:p>
            <a:pPr>
              <a:buFontTx/>
              <a:buChar char="-"/>
            </a:pPr>
            <a:r>
              <a:rPr lang="cs-CZ" dirty="0"/>
              <a:t>Doporučuji 14 dní u dorostenců. 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29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Etapa vrcholového tréninku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Návaznost na specializovanou přípravu. </a:t>
            </a:r>
          </a:p>
          <a:p>
            <a:r>
              <a:rPr lang="cs-CZ" dirty="0"/>
              <a:t>Sportovci si během předchozích etap musí vytvořit smysl pro zodpovědnost a návyky. </a:t>
            </a:r>
          </a:p>
          <a:p>
            <a:r>
              <a:rPr lang="cs-CZ" dirty="0"/>
              <a:t>Trénink už je častěji vícefázový (2-4 fáze). </a:t>
            </a:r>
          </a:p>
          <a:p>
            <a:r>
              <a:rPr lang="cs-CZ" dirty="0"/>
              <a:t>Znovu se zvyšuje míra specificity (</a:t>
            </a:r>
            <a:r>
              <a:rPr lang="cs-CZ" dirty="0" err="1"/>
              <a:t>Zatsiorsky</a:t>
            </a:r>
            <a:r>
              <a:rPr lang="cs-CZ" dirty="0"/>
              <a:t>, 2012), speciální tréninky převažují nad obecnými. </a:t>
            </a:r>
          </a:p>
          <a:p>
            <a:r>
              <a:rPr lang="cs-CZ" dirty="0"/>
              <a:t>Individuální přístup (diferenciace přípravy v závislosti na osobních potřebách sportovce).  </a:t>
            </a:r>
          </a:p>
        </p:txBody>
      </p:sp>
    </p:spTree>
    <p:extLst>
      <p:ext uri="{BB962C8B-B14F-4D97-AF65-F5344CB8AC3E}">
        <p14:creationId xmlns:p14="http://schemas.microsoft.com/office/powerpoint/2010/main" val="3701688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Ukázkový týdenní plán</a:t>
            </a:r>
            <a:br>
              <a:rPr lang="cs-CZ" dirty="0"/>
            </a:br>
            <a:r>
              <a:rPr lang="cs-CZ" dirty="0"/>
              <a:t>Etapa vrcholové přípravy - zima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787454"/>
              </p:ext>
            </p:extLst>
          </p:nvPr>
        </p:nvGraphicFramePr>
        <p:xfrm>
          <a:off x="457200" y="1600200"/>
          <a:ext cx="822960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Dopoledne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Odpoledne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7:45 Posilovna max. síla 60´</a:t>
                      </a:r>
                    </a:p>
                    <a:p>
                      <a:r>
                        <a:rPr lang="cs-CZ" sz="1400" dirty="0"/>
                        <a:t>Voda – vyjetí a sprinty (5,10,20,10,5 x 5)</a:t>
                      </a:r>
                      <a:r>
                        <a:rPr lang="cs-CZ" sz="1400" baseline="0" dirty="0"/>
                        <a:t>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15:00 Voda – technika a rychlost na tekoucí vodě </a:t>
                      </a:r>
                    </a:p>
                    <a:p>
                      <a:r>
                        <a:rPr lang="cs-CZ" sz="1400" dirty="0"/>
                        <a:t>17:00</a:t>
                      </a:r>
                      <a:r>
                        <a:rPr lang="cs-CZ" sz="1400" baseline="0" dirty="0"/>
                        <a:t> Gymnastika (rozvoj obratnosti a dynamiky, dynamické síly)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8:00 Plavání</a:t>
                      </a:r>
                      <a:r>
                        <a:rPr lang="cs-CZ" sz="1400" baseline="0" dirty="0"/>
                        <a:t> 40´ (2 – 2,5 km)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15:00</a:t>
                      </a:r>
                      <a:r>
                        <a:rPr lang="cs-CZ" sz="1400" baseline="0" dirty="0"/>
                        <a:t> Voda – </a:t>
                      </a:r>
                      <a:r>
                        <a:rPr lang="cs-CZ" sz="1400" baseline="0" dirty="0" err="1"/>
                        <a:t>Loops</a:t>
                      </a:r>
                      <a:r>
                        <a:rPr lang="cs-CZ" sz="1400" baseline="0" dirty="0"/>
                        <a:t> (x10) </a:t>
                      </a:r>
                    </a:p>
                    <a:p>
                      <a:r>
                        <a:rPr lang="cs-CZ" sz="1400" baseline="0" dirty="0"/>
                        <a:t>16:30 Jóga, </a:t>
                      </a:r>
                      <a:r>
                        <a:rPr lang="cs-CZ" sz="1400" baseline="0" dirty="0" err="1"/>
                        <a:t>strečing</a:t>
                      </a:r>
                      <a:r>
                        <a:rPr lang="cs-CZ" sz="1400" baseline="0" dirty="0"/>
                        <a:t> 60´</a:t>
                      </a:r>
                    </a:p>
                    <a:p>
                      <a:r>
                        <a:rPr lang="cs-CZ" sz="1400" baseline="0" dirty="0"/>
                        <a:t>Sauna, masáž, regenerace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7:45 Posilovna – dynamická</a:t>
                      </a:r>
                      <a:r>
                        <a:rPr lang="cs-CZ" sz="1400" baseline="0" dirty="0"/>
                        <a:t> a výbušná síla 60´</a:t>
                      </a:r>
                    </a:p>
                    <a:p>
                      <a:r>
                        <a:rPr lang="cs-CZ" sz="1400" baseline="0" dirty="0"/>
                        <a:t>Voda – technika 40´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15:00 Voda – rychlost</a:t>
                      </a:r>
                      <a:r>
                        <a:rPr lang="cs-CZ" sz="1400" baseline="0" dirty="0"/>
                        <a:t> na klidné vodě (30 startů) 60´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17:00</a:t>
                      </a:r>
                      <a:r>
                        <a:rPr lang="cs-CZ" sz="1400" baseline="0" dirty="0"/>
                        <a:t> Posilovna / </a:t>
                      </a:r>
                      <a:r>
                        <a:rPr lang="cs-CZ" sz="1400" baseline="0" dirty="0" err="1"/>
                        <a:t>kardio</a:t>
                      </a:r>
                      <a:r>
                        <a:rPr lang="cs-CZ" sz="1400" baseline="0" dirty="0"/>
                        <a:t> (aerobní trénink v délce 40´) </a:t>
                      </a:r>
                    </a:p>
                    <a:p>
                      <a:r>
                        <a:rPr lang="cs-CZ" sz="1400" baseline="0" dirty="0"/>
                        <a:t>19:00 Fyzioterapie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8:00 Plavání</a:t>
                      </a:r>
                      <a:r>
                        <a:rPr lang="cs-CZ" sz="1400" baseline="0" dirty="0"/>
                        <a:t> 40´(2 – 2,5km), krátké 50m sprinty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15:00 Voda – technika 60´</a:t>
                      </a:r>
                    </a:p>
                    <a:p>
                      <a:r>
                        <a:rPr lang="cs-CZ" sz="1400" dirty="0"/>
                        <a:t>17:00 Překážkové dráhy a hry 60´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7:45 Posilovna (objemové</a:t>
                      </a:r>
                      <a:r>
                        <a:rPr lang="cs-CZ" sz="1400" baseline="0" dirty="0"/>
                        <a:t> posilování, vlastní váha, </a:t>
                      </a:r>
                      <a:r>
                        <a:rPr lang="cs-CZ" sz="1400" baseline="0" dirty="0" err="1"/>
                        <a:t>core</a:t>
                      </a:r>
                      <a:r>
                        <a:rPr lang="cs-CZ" sz="1400" baseline="0" dirty="0"/>
                        <a:t>) 60´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aseline="0" dirty="0"/>
                        <a:t>Voda – vyjetí a sprinty </a:t>
                      </a:r>
                      <a:r>
                        <a:rPr lang="cs-CZ" sz="1400" dirty="0"/>
                        <a:t>(5,10,20,10,5 x 3)</a:t>
                      </a:r>
                      <a:r>
                        <a:rPr lang="cs-CZ" sz="1400" baseline="0" dirty="0"/>
                        <a:t>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15:00 Voda</a:t>
                      </a:r>
                      <a:r>
                        <a:rPr lang="cs-CZ" sz="1400" baseline="0" dirty="0"/>
                        <a:t> (3´/1´)x5/8´ - celé x 3</a:t>
                      </a:r>
                    </a:p>
                    <a:p>
                      <a:r>
                        <a:rPr lang="cs-CZ" sz="1400" baseline="0" dirty="0"/>
                        <a:t>17:00 Posilovna / </a:t>
                      </a:r>
                      <a:r>
                        <a:rPr lang="cs-CZ" sz="1400" baseline="0" dirty="0" err="1"/>
                        <a:t>kardio</a:t>
                      </a:r>
                      <a:r>
                        <a:rPr lang="cs-CZ" sz="1400" baseline="0" dirty="0"/>
                        <a:t> (aerobní trénink)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Běh, běžky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Odpočinek,</a:t>
                      </a:r>
                      <a:r>
                        <a:rPr lang="cs-CZ" sz="1400" baseline="0" dirty="0"/>
                        <a:t> regenerace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Volno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Volno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46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10 000 hodin = minimálně 10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10 let při tréninku 20 hodin týdně (což lze realizovat s vrcholovými sportovci, kteří nedělají de facto nic jiného). </a:t>
            </a:r>
          </a:p>
          <a:p>
            <a:r>
              <a:rPr lang="cs-CZ" dirty="0"/>
              <a:t>Je to velká porce času a navíc, pokud tento trénink bude absolvován nesystémově, žádný mistr nebude. </a:t>
            </a:r>
          </a:p>
          <a:p>
            <a:r>
              <a:rPr lang="cs-CZ" dirty="0"/>
              <a:t>Tím, jak bychom měli v tréninku sportovce optimálně postupovat se zabývá pedagogicko-vědecký obor nazývaný </a:t>
            </a:r>
            <a:r>
              <a:rPr lang="cs-CZ" b="1" dirty="0"/>
              <a:t>Teorie sportovního tréninku </a:t>
            </a:r>
            <a:r>
              <a:rPr lang="cs-CZ" dirty="0"/>
              <a:t>(TST dětí a mládeže). </a:t>
            </a:r>
          </a:p>
          <a:p>
            <a:r>
              <a:rPr lang="cs-CZ" dirty="0"/>
              <a:t>Tento obor na základě dlouhodobých výzkumů i shrnutí ověřených poznatků z praxe uvádí východiska, cíle i metody tréninku dětí a mládeže. </a:t>
            </a:r>
          </a:p>
          <a:p>
            <a:r>
              <a:rPr lang="cs-CZ" dirty="0"/>
              <a:t>Říká nám: </a:t>
            </a:r>
            <a:r>
              <a:rPr lang="cs-CZ" b="1" dirty="0"/>
              <a:t>CO, KDY a JAK </a:t>
            </a:r>
            <a:r>
              <a:rPr lang="cs-CZ" dirty="0"/>
              <a:t>dělat. </a:t>
            </a:r>
          </a:p>
        </p:txBody>
      </p:sp>
    </p:spTree>
    <p:extLst>
      <p:ext uri="{BB962C8B-B14F-4D97-AF65-F5344CB8AC3E}">
        <p14:creationId xmlns:p14="http://schemas.microsoft.com/office/powerpoint/2010/main" val="3122994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Ukázkový týdenní plán </a:t>
            </a:r>
            <a:br>
              <a:rPr lang="cs-CZ" dirty="0"/>
            </a:br>
            <a:r>
              <a:rPr lang="cs-CZ" dirty="0"/>
              <a:t>Etapa vrcholové přípravy - léto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711303"/>
              </p:ext>
            </p:extLst>
          </p:nvPr>
        </p:nvGraphicFramePr>
        <p:xfrm>
          <a:off x="457200" y="1600200"/>
          <a:ext cx="82296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Dopoledne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Odpoledne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Core</a:t>
                      </a:r>
                      <a:r>
                        <a:rPr lang="cs-CZ" dirty="0"/>
                        <a:t> 30´ </a:t>
                      </a:r>
                    </a:p>
                    <a:p>
                      <a:r>
                        <a:rPr lang="cs-CZ" dirty="0"/>
                        <a:t>Voda – technika 60´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Voda – rychlost 60´ (klidná voda, kanál) </a:t>
                      </a:r>
                    </a:p>
                    <a:p>
                      <a:r>
                        <a:rPr lang="cs-CZ" dirty="0"/>
                        <a:t>Běh 30´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Voda – technika 60´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Voda – ½ tratě na čas a na video (x6) </a:t>
                      </a:r>
                    </a:p>
                    <a:p>
                      <a:r>
                        <a:rPr lang="cs-CZ" dirty="0"/>
                        <a:t>Regenerace, fyzioterapie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Posilovna – max. síla 40´</a:t>
                      </a:r>
                    </a:p>
                    <a:p>
                      <a:r>
                        <a:rPr lang="cs-CZ" dirty="0"/>
                        <a:t>Voda vyjetí 30´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Voda –</a:t>
                      </a:r>
                      <a:r>
                        <a:rPr lang="cs-CZ" baseline="0" dirty="0"/>
                        <a:t> technika problémových situací na video s okamžitým prohlížením 60´</a:t>
                      </a:r>
                    </a:p>
                    <a:p>
                      <a:r>
                        <a:rPr lang="cs-CZ" baseline="0" dirty="0" err="1"/>
                        <a:t>Strečing</a:t>
                      </a:r>
                      <a:r>
                        <a:rPr lang="cs-CZ" baseline="0" dirty="0"/>
                        <a:t> a </a:t>
                      </a:r>
                      <a:r>
                        <a:rPr lang="cs-CZ" baseline="0" dirty="0" err="1"/>
                        <a:t>slack</a:t>
                      </a:r>
                      <a:r>
                        <a:rPr lang="cs-CZ" baseline="0" dirty="0"/>
                        <a:t>-line 40´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Voda – technika 60´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Voda – rychlost v ¼ tratích</a:t>
                      </a:r>
                      <a:r>
                        <a:rPr lang="cs-CZ" baseline="0" dirty="0"/>
                        <a:t> (x6) na čas</a:t>
                      </a:r>
                    </a:p>
                    <a:p>
                      <a:r>
                        <a:rPr lang="cs-CZ" baseline="0" dirty="0"/>
                        <a:t>Regenerace, fyzioterapie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Voda – minutovky</a:t>
                      </a:r>
                      <a:r>
                        <a:rPr lang="cs-CZ" baseline="0" dirty="0"/>
                        <a:t> 1´/1´</a:t>
                      </a:r>
                    </a:p>
                    <a:p>
                      <a:r>
                        <a:rPr lang="cs-CZ" baseline="0" dirty="0"/>
                        <a:t>Posilovna – vlastní váha 30´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Běh 30´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Voda</a:t>
                      </a:r>
                      <a:r>
                        <a:rPr lang="cs-CZ" baseline="0" dirty="0"/>
                        <a:t> – individuální technika 60´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Volno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Volno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Volno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864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 aby bylo kam zvyšovat. </a:t>
            </a:r>
          </a:p>
          <a:p>
            <a:r>
              <a:rPr lang="cs-CZ" dirty="0"/>
              <a:t>Jágr a raketa. </a:t>
            </a:r>
          </a:p>
          <a:p>
            <a:r>
              <a:rPr lang="cs-CZ" dirty="0"/>
              <a:t>Postupně se zvyšuje nejen objem tréninku, ale i jeho specificita. </a:t>
            </a:r>
          </a:p>
          <a:p>
            <a:r>
              <a:rPr lang="cs-CZ" dirty="0"/>
              <a:t>Zamezení syndromu vyhoření. </a:t>
            </a:r>
          </a:p>
        </p:txBody>
      </p:sp>
    </p:spTree>
    <p:extLst>
      <p:ext uri="{BB962C8B-B14F-4D97-AF65-F5344CB8AC3E}">
        <p14:creationId xmlns:p14="http://schemas.microsoft.com/office/powerpoint/2010/main" val="278070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Etapy sportovního tréninku, sportovního vývoje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Seznamovací etapa (</a:t>
            </a:r>
            <a:r>
              <a:rPr lang="cs-CZ" dirty="0" err="1"/>
              <a:t>předžákovské</a:t>
            </a:r>
            <a:r>
              <a:rPr lang="cs-CZ" dirty="0"/>
              <a:t> roky, 8-10 let)</a:t>
            </a:r>
          </a:p>
          <a:p>
            <a:r>
              <a:rPr lang="cs-CZ" dirty="0"/>
              <a:t>Etapa základního tréninku (žákovské roky, 10-14 let)</a:t>
            </a:r>
          </a:p>
          <a:p>
            <a:r>
              <a:rPr lang="cs-CZ" dirty="0"/>
              <a:t>Etapa specializovaného tréninku (dorostenecký, juniorský věk, 15-18 let) </a:t>
            </a:r>
          </a:p>
          <a:p>
            <a:r>
              <a:rPr lang="cs-CZ" dirty="0"/>
              <a:t>Etapa vrcholového tréninku (U23, dospělost, 19 a více let)</a:t>
            </a:r>
          </a:p>
        </p:txBody>
      </p:sp>
    </p:spTree>
    <p:extLst>
      <p:ext uri="{BB962C8B-B14F-4D97-AF65-F5344CB8AC3E}">
        <p14:creationId xmlns:p14="http://schemas.microsoft.com/office/powerpoint/2010/main" val="132201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Seznamovací etapa – cíle (CO)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Seznámit dítě se sportem, se sportovním prostředím. </a:t>
            </a:r>
          </a:p>
          <a:p>
            <a:r>
              <a:rPr lang="cs-CZ" dirty="0"/>
              <a:t>Vytvořit u dítěte pozitivní vztah k dané pohybové aktivitě, k danému sportu i sportu obecně. </a:t>
            </a:r>
          </a:p>
          <a:p>
            <a:r>
              <a:rPr lang="cs-CZ" dirty="0"/>
              <a:t>Začít vytvářet tzv. pohybový základ (pohybovou gramotnost). </a:t>
            </a:r>
          </a:p>
          <a:p>
            <a:r>
              <a:rPr lang="cs-CZ" dirty="0"/>
              <a:t>Postupně začít působit i na osobnostní rozvoj dítěte, důležitá je </a:t>
            </a:r>
            <a:r>
              <a:rPr lang="cs-CZ"/>
              <a:t>jeho výchova. </a:t>
            </a:r>
          </a:p>
        </p:txBody>
      </p:sp>
    </p:spTree>
    <p:extLst>
      <p:ext uri="{BB962C8B-B14F-4D97-AF65-F5344CB8AC3E}">
        <p14:creationId xmlns:p14="http://schemas.microsoft.com/office/powerpoint/2010/main" val="59624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Seznamovací etapa – metody (JAK)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Trénink by měl být přibližně </a:t>
            </a:r>
            <a:r>
              <a:rPr lang="cs-CZ" b="1" dirty="0"/>
              <a:t>3 krát týdně</a:t>
            </a:r>
            <a:r>
              <a:rPr lang="cs-CZ" dirty="0"/>
              <a:t>. </a:t>
            </a:r>
          </a:p>
          <a:p>
            <a:r>
              <a:rPr lang="cs-CZ" dirty="0"/>
              <a:t>V létě by se mělo jednat o trénink na vodě, ale i plavání, cyklistiku, výlety a hry. </a:t>
            </a:r>
          </a:p>
          <a:p>
            <a:r>
              <a:rPr lang="cs-CZ" b="1" dirty="0"/>
              <a:t>Herní princip </a:t>
            </a:r>
            <a:r>
              <a:rPr lang="cs-CZ" dirty="0"/>
              <a:t>– kromě soutěživosti se ale zaměřit také na kooperaci (týmové soutěže, skupinové výzvy). </a:t>
            </a:r>
          </a:p>
          <a:p>
            <a:r>
              <a:rPr lang="cs-CZ" b="1" dirty="0"/>
              <a:t>Učit děti dovednosti, netrénovat schopnosti</a:t>
            </a:r>
            <a:r>
              <a:rPr lang="cs-CZ" dirty="0"/>
              <a:t>. </a:t>
            </a:r>
          </a:p>
          <a:p>
            <a:r>
              <a:rPr lang="cs-CZ" dirty="0"/>
              <a:t>V zimě se zaměřit na suchou přípravu. </a:t>
            </a:r>
          </a:p>
        </p:txBody>
      </p:sp>
    </p:spTree>
    <p:extLst>
      <p:ext uri="{BB962C8B-B14F-4D97-AF65-F5344CB8AC3E}">
        <p14:creationId xmlns:p14="http://schemas.microsoft.com/office/powerpoint/2010/main" val="357463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Seznamovací etapa – důvody (PROČ)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Dítě nepřetížit. </a:t>
            </a:r>
          </a:p>
          <a:p>
            <a:r>
              <a:rPr lang="cs-CZ" dirty="0"/>
              <a:t>U dítěte vytvořit pohybový základ, pohybovou gramotnost = jedná se o </a:t>
            </a:r>
            <a:r>
              <a:rPr lang="cs-CZ" dirty="0" err="1"/>
              <a:t>pohybocit</a:t>
            </a:r>
            <a:r>
              <a:rPr lang="cs-CZ" dirty="0"/>
              <a:t> a </a:t>
            </a:r>
            <a:r>
              <a:rPr lang="cs-CZ" dirty="0" err="1"/>
              <a:t>polohocit</a:t>
            </a:r>
            <a:r>
              <a:rPr lang="cs-CZ" dirty="0"/>
              <a:t>, tedy o obecnou šikovnost, pohybové cítění, koordinaci. Ta je nesmírně důležitým předpokladem pro úspěch v následujících etapách sportovního vývoje. </a:t>
            </a:r>
          </a:p>
          <a:p>
            <a:r>
              <a:rPr lang="cs-CZ" dirty="0"/>
              <a:t>Vytvořit vztah ke sportu obecně. </a:t>
            </a:r>
          </a:p>
          <a:p>
            <a:r>
              <a:rPr lang="cs-CZ" dirty="0"/>
              <a:t>V žádném případě nehrotit výsledky. </a:t>
            </a:r>
          </a:p>
        </p:txBody>
      </p:sp>
    </p:spTree>
    <p:extLst>
      <p:ext uri="{BB962C8B-B14F-4D97-AF65-F5344CB8AC3E}">
        <p14:creationId xmlns:p14="http://schemas.microsoft.com/office/powerpoint/2010/main" val="75348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Seznamovací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 i takto malé dětí je vhodné brát na soustředění – lépe řečeno tábory (sjíždění řeky na turistických </a:t>
            </a:r>
            <a:r>
              <a:rPr lang="cs-CZ" dirty="0" err="1"/>
              <a:t>kanoích</a:t>
            </a:r>
            <a:r>
              <a:rPr lang="cs-CZ" dirty="0"/>
              <a:t>, kombinace pádlování a turistiky aj.). </a:t>
            </a:r>
          </a:p>
          <a:p>
            <a:r>
              <a:rPr lang="cs-CZ" dirty="0"/>
              <a:t>Není vhodné dát jim prostě přes prázdniny 2 měsíce volno. Ideální je uspořádat akci na 14 dní v každém prázdninovém měsíci. </a:t>
            </a:r>
          </a:p>
        </p:txBody>
      </p:sp>
    </p:spTree>
    <p:extLst>
      <p:ext uri="{BB962C8B-B14F-4D97-AF65-F5344CB8AC3E}">
        <p14:creationId xmlns:p14="http://schemas.microsoft.com/office/powerpoint/2010/main" val="877025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2949</Words>
  <Application>Microsoft Office PowerPoint</Application>
  <PresentationFormat>Předvádění na obrazovce (4:3)</PresentationFormat>
  <Paragraphs>303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Arial</vt:lpstr>
      <vt:lpstr>Calibri</vt:lpstr>
      <vt:lpstr>Motiv systému Office</vt:lpstr>
      <vt:lpstr>Základy sportovního tréninku dětí a mládeže</vt:lpstr>
      <vt:lpstr>Příklad (modelový mladý sportovec/sportovkyně)</vt:lpstr>
      <vt:lpstr>Jakým způsobem budeme postupovat?</vt:lpstr>
      <vt:lpstr>10 000 hodin = minimálně 10 let</vt:lpstr>
      <vt:lpstr>Etapy sportovního tréninku, sportovního vývoje (4)</vt:lpstr>
      <vt:lpstr>Seznamovací etapa – cíle (CO)</vt:lpstr>
      <vt:lpstr>Seznamovací etapa – metody (JAK)</vt:lpstr>
      <vt:lpstr>Seznamovací etapa – důvody (PROČ)</vt:lpstr>
      <vt:lpstr>Seznamovací etapa</vt:lpstr>
      <vt:lpstr>Pedagogika</vt:lpstr>
      <vt:lpstr>Etapa základní přípravy – cíle (CO)</vt:lpstr>
      <vt:lpstr>Etapa základní přípravy – metody (JAK)</vt:lpstr>
      <vt:lpstr>Etapa základní přípravy – metody (JAK)</vt:lpstr>
      <vt:lpstr>Etapa základní příprava – metody (JAK)</vt:lpstr>
      <vt:lpstr>Příklad typické tréninkové jednotky I.</vt:lpstr>
      <vt:lpstr>Příklad typické tréninkové jednotky II.</vt:lpstr>
      <vt:lpstr>Ukázka týdenního plánu  Základní trénink (zima)</vt:lpstr>
      <vt:lpstr>Ukázka týdenního plánu Základní trénink (léto)</vt:lpstr>
      <vt:lpstr>Etapa základní přípravy </vt:lpstr>
      <vt:lpstr>Soustředění LM</vt:lpstr>
      <vt:lpstr>Základní příprava - závěr</vt:lpstr>
      <vt:lpstr>Specializovaná příprava</vt:lpstr>
      <vt:lpstr>Specializovaná příprava</vt:lpstr>
      <vt:lpstr>Specializovaná příprava</vt:lpstr>
      <vt:lpstr>Specializovaná příprava</vt:lpstr>
      <vt:lpstr>Specializovaná příprava – cyklování tréninku</vt:lpstr>
      <vt:lpstr>Souběžný a selektivní způsob tréninku</vt:lpstr>
      <vt:lpstr>RK – komentář Pavla Hottmara</vt:lpstr>
      <vt:lpstr>RDJ a RDS RK, RDJ slalom</vt:lpstr>
      <vt:lpstr>Na co se v kterém období zaměřit</vt:lpstr>
      <vt:lpstr>Přípravné období I. </vt:lpstr>
      <vt:lpstr>Ukázkový týdenní plán Specializovaná příprava (zima)</vt:lpstr>
      <vt:lpstr>Ukázkový týdenní plán  Specializovaná příprava (léto)</vt:lpstr>
      <vt:lpstr>Přípravné období II.</vt:lpstr>
      <vt:lpstr>Předzávodní období</vt:lpstr>
      <vt:lpstr>Závodní období </vt:lpstr>
      <vt:lpstr>Přechodné období</vt:lpstr>
      <vt:lpstr>Etapa vrcholového tréninku</vt:lpstr>
      <vt:lpstr>Ukázkový týdenní plán Etapa vrcholové přípravy - zima</vt:lpstr>
      <vt:lpstr>Ukázkový týdenní plán  Etapa vrcholové přípravy - léto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sportovního tréninku dětí a mládeže</dc:title>
  <dc:creator>jan.busta</dc:creator>
  <cp:lastModifiedBy>Stanislav Ježek</cp:lastModifiedBy>
  <cp:revision>38</cp:revision>
  <dcterms:created xsi:type="dcterms:W3CDTF">2018-09-05T06:19:46Z</dcterms:created>
  <dcterms:modified xsi:type="dcterms:W3CDTF">2019-05-16T16:04:50Z</dcterms:modified>
</cp:coreProperties>
</file>