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4" autoAdjust="0"/>
  </p:normalViewPr>
  <p:slideViewPr>
    <p:cSldViewPr>
      <p:cViewPr varScale="1">
        <p:scale>
          <a:sx n="126" d="100"/>
          <a:sy n="126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2A6EA-FFBA-47CE-A454-F2EC306E4C90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BDFA7-2828-4852-A588-BB94ECFCF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85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553575" y="-6470650"/>
            <a:ext cx="19107150" cy="14331950"/>
          </a:xfrm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22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21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7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5FA96-E69B-4817-B8F5-4AAF7451D919}" type="datetime1">
              <a:rPr lang="en-GB" smtClean="0"/>
              <a:t>19/11/2014</a:t>
            </a:fld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Jose Perurena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EA1B1-90EC-4816-A59E-5C6A67A3A1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642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3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69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11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74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06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81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75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27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6FD34-F750-4DD4-B27C-14529822DBB7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89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kanoistická federace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cs-CZ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Canoe</a:t>
            </a:r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</a:t>
            </a: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16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648" y="44624"/>
            <a:ext cx="7681664" cy="517451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GB" sz="36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Requests of the customers: NFs</a:t>
            </a:r>
          </a:p>
        </p:txBody>
      </p:sp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280756" y="890587"/>
            <a:ext cx="8534400" cy="377825"/>
          </a:xfrm>
          <a:prstGeom prst="rect">
            <a:avLst/>
          </a:prstGeom>
          <a:noFill/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2000">
                <a:solidFill>
                  <a:srgbClr val="080808"/>
                </a:solidFill>
                <a:latin typeface="Trebuchet MS" pitchFamily="34" charset="0"/>
              </a:rPr>
              <a:t>ICF Administration</a:t>
            </a:r>
            <a:endParaRPr lang="en-US" sz="20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280756" y="1881187"/>
            <a:ext cx="2514600" cy="1483419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en-US" sz="1600" dirty="0">
                <a:solidFill>
                  <a:srgbClr val="080808"/>
                </a:solidFill>
                <a:latin typeface="Trebuchet MS" pitchFamily="34" charset="0"/>
              </a:rPr>
              <a:t>Special Programmes: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Educational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Program: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Coachs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Officials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   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Doping Control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1" name="Text Box 16"/>
          <p:cNvSpPr txBox="1">
            <a:spLocks noChangeArrowheads="1"/>
          </p:cNvSpPr>
          <p:nvPr/>
        </p:nvSpPr>
        <p:spPr bwMode="auto">
          <a:xfrm>
            <a:off x="3100156" y="1881187"/>
            <a:ext cx="2514600" cy="1729641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Competitions: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World Champs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World Cups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Multi Sport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Events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     Continental Games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280756" y="1423987"/>
            <a:ext cx="853440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Administrative support and Communication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3" name="Text Box 18"/>
          <p:cNvSpPr txBox="1">
            <a:spLocks noChangeArrowheads="1"/>
          </p:cNvSpPr>
          <p:nvPr/>
        </p:nvSpPr>
        <p:spPr bwMode="auto">
          <a:xfrm>
            <a:off x="172816" y="3603820"/>
            <a:ext cx="2682875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Development and Support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6" name="Text Box 21"/>
          <p:cNvSpPr txBox="1">
            <a:spLocks noChangeArrowheads="1"/>
          </p:cNvSpPr>
          <p:nvPr/>
        </p:nvSpPr>
        <p:spPr bwMode="auto">
          <a:xfrm>
            <a:off x="6062027" y="1881187"/>
            <a:ext cx="2673350" cy="1360488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Service for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Federations: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Officials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Athletes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Special 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Development</a:t>
            </a: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Training 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Camps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7" name="Text Box 22"/>
          <p:cNvSpPr txBox="1">
            <a:spLocks noChangeArrowheads="1"/>
          </p:cNvSpPr>
          <p:nvPr/>
        </p:nvSpPr>
        <p:spPr bwMode="auto">
          <a:xfrm>
            <a:off x="247834" y="4651117"/>
            <a:ext cx="853440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Basis, Member Federations (NFs)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990340" y="3349174"/>
            <a:ext cx="2816724" cy="113133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Serving the Database, Web: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Officials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Athletes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Federations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34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3" grpId="0" animBg="1"/>
      <p:bldP spid="4106" grpId="0" animBg="1"/>
      <p:bldP spid="4107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7524328" cy="404664"/>
          </a:xfrm>
        </p:spPr>
        <p:txBody>
          <a:bodyPr anchorCtr="0">
            <a:normAutofit fontScale="90000"/>
          </a:bodyPr>
          <a:lstStyle/>
          <a:p>
            <a:pPr algn="l" eaLnBrk="1" hangingPunct="1">
              <a:defRPr/>
            </a:pP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Requests</a:t>
            </a:r>
            <a:r>
              <a:rPr lang="es-E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from</a:t>
            </a:r>
            <a:r>
              <a:rPr lang="es-E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customers</a:t>
            </a:r>
            <a:r>
              <a:rPr lang="es-E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Olympic</a:t>
            </a:r>
            <a:r>
              <a:rPr lang="es-E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Movement</a:t>
            </a:r>
            <a:endParaRPr lang="es-ES" sz="2800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300038" y="890621"/>
            <a:ext cx="8534400" cy="377825"/>
          </a:xfrm>
          <a:prstGeom prst="rect">
            <a:avLst/>
          </a:prstGeom>
          <a:noFill/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2000">
                <a:solidFill>
                  <a:srgbClr val="080808"/>
                </a:solidFill>
                <a:latin typeface="Trebuchet MS" pitchFamily="34" charset="0"/>
              </a:rPr>
              <a:t>ICF Administration</a:t>
            </a:r>
            <a:endParaRPr lang="en-US" sz="20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300038" y="1460419"/>
            <a:ext cx="8534400" cy="320675"/>
          </a:xfrm>
          <a:prstGeom prst="rect">
            <a:avLst/>
          </a:prstGeom>
          <a:noFill/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International Relations / Olympic Movement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376238" y="1916146"/>
            <a:ext cx="1675482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IOC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5652120" y="1901210"/>
            <a:ext cx="144016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IWGA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3923928" y="1914558"/>
            <a:ext cx="160020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Others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7234238" y="1946895"/>
            <a:ext cx="160020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WADA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392814" y="2414528"/>
            <a:ext cx="1675482" cy="2187587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Canoe Sprint Canoe Slalom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Youth Games 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Protocol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Continental Games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Regional Games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5652120" y="2441713"/>
            <a:ext cx="1529110" cy="550863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Canoe Polo</a:t>
            </a: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Marathon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2195736" y="2431777"/>
            <a:ext cx="1600200" cy="2677656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Rio 2016</a:t>
            </a:r>
            <a:endParaRPr lang="cs-CZ" sz="1600" dirty="0" smtClean="0">
              <a:solidFill>
                <a:srgbClr val="080808"/>
              </a:solidFill>
              <a:latin typeface="Trebuchet MS" pitchFamily="34" charset="0"/>
            </a:endParaRP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cs-CZ" sz="1600" dirty="0" smtClean="0">
                <a:solidFill>
                  <a:srgbClr val="080808"/>
                </a:solidFill>
                <a:latin typeface="Trebuchet MS" pitchFamily="34" charset="0"/>
              </a:rPr>
              <a:t>Tokio 2020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Youth Games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Continental Games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Candidature Procedures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ORIS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32" name="Text Box 19"/>
          <p:cNvSpPr txBox="1">
            <a:spLocks noChangeArrowheads="1"/>
          </p:cNvSpPr>
          <p:nvPr/>
        </p:nvSpPr>
        <p:spPr bwMode="auto">
          <a:xfrm>
            <a:off x="7234238" y="2431777"/>
            <a:ext cx="1600200" cy="673100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NADOs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Laboratories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33" name="Text Box 20"/>
          <p:cNvSpPr txBox="1">
            <a:spLocks noChangeArrowheads="1"/>
          </p:cNvSpPr>
          <p:nvPr/>
        </p:nvSpPr>
        <p:spPr bwMode="auto">
          <a:xfrm>
            <a:off x="3923928" y="2431777"/>
            <a:ext cx="1600200" cy="2382062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ASOIF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SPORTACCORD</a:t>
            </a:r>
          </a:p>
          <a:p>
            <a:pPr algn="ctr">
              <a:spcBef>
                <a:spcPct val="0"/>
              </a:spcBef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Commonwealth</a:t>
            </a:r>
          </a:p>
          <a:p>
            <a:pPr algn="ctr">
              <a:spcBef>
                <a:spcPct val="0"/>
              </a:spcBef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FISU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IMGA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AIPS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NOCs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IFs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IPC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CAS/ICAS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2195736" y="1914559"/>
            <a:ext cx="160020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OCOG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371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1835696" y="76185"/>
            <a:ext cx="6336704" cy="400487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rgbClr val="080808"/>
                </a:solidFill>
                <a:miter lim="800000"/>
                <a:headEnd/>
                <a:tailEnd/>
              </a14:hiddenLine>
            </a:ext>
          </a:extLst>
        </p:spPr>
        <p:txBody>
          <a:bodyPr anchorCtr="0">
            <a:normAutofit fontScale="90000"/>
          </a:bodyPr>
          <a:lstStyle/>
          <a:p>
            <a:pPr algn="l" eaLnBrk="1" hangingPunct="1">
              <a:defRPr/>
            </a:pPr>
            <a:r>
              <a:rPr lang="es-ES" sz="2800" b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Requests</a:t>
            </a:r>
            <a:r>
              <a:rPr lang="es-ES" sz="2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b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from</a:t>
            </a:r>
            <a:r>
              <a:rPr lang="es-ES" sz="2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b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customers</a:t>
            </a:r>
            <a:r>
              <a:rPr lang="es-ES" sz="2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s-ES" sz="2800" b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Internal</a:t>
            </a:r>
            <a:endParaRPr lang="es-ES" sz="2800" b="1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588640" y="1741133"/>
            <a:ext cx="7620000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2000">
                <a:solidFill>
                  <a:srgbClr val="080808"/>
                </a:solidFill>
                <a:latin typeface="Trebuchet MS" pitchFamily="34" charset="0"/>
              </a:rPr>
              <a:t>ICF Administration</a:t>
            </a:r>
            <a:endParaRPr lang="en-US" sz="20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3843015" y="839780"/>
            <a:ext cx="1600200" cy="5502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President</a:t>
            </a:r>
          </a:p>
          <a:p>
            <a:pPr algn="ctr">
              <a:spcBef>
                <a:spcPts val="0"/>
              </a:spcBef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Office 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588640" y="2350733"/>
            <a:ext cx="1391642" cy="550279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Executive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Committee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2267744" y="2368196"/>
            <a:ext cx="2232818" cy="2923877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Technical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Standing 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Committees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 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Flatwater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/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Slalom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Wildwater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/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Marathon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Canoe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Polo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Ocean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Kayak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/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Dragonboat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Freestyle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4932908" y="2368196"/>
            <a:ext cx="3275732" cy="1446550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Other Standing Committees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Medical and Antidoping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Athletes </a:t>
            </a: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Canoeing for All/Paracanoe</a:t>
            </a:r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4932908" y="4021513"/>
            <a:ext cx="3383508" cy="2185214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Ad-hoc and Special Commissions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Women</a:t>
            </a: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	Sport </a:t>
            </a:r>
            <a:endParaRPr lang="de-DE" sz="1600" dirty="0" smtClean="0">
              <a:solidFill>
                <a:srgbClr val="080808"/>
              </a:solidFill>
              <a:latin typeface="Trebuchet MS" pitchFamily="34" charset="0"/>
            </a:endParaRPr>
          </a:p>
          <a:p>
            <a:pPr lvl="1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Financial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Development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Programme</a:t>
            </a:r>
          </a:p>
          <a:p>
            <a:pPr lvl="1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FF0000"/>
                </a:solidFill>
                <a:latin typeface="Trebuchet MS" pitchFamily="34" charset="0"/>
              </a:rPr>
              <a:t>Ethic</a:t>
            </a:r>
          </a:p>
          <a:p>
            <a:pPr lvl="1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FF0000"/>
                </a:solidFill>
                <a:latin typeface="Trebuchet MS" pitchFamily="34" charset="0"/>
              </a:rPr>
              <a:t>Juridical</a:t>
            </a:r>
            <a:endParaRPr lang="en-US" sz="16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601442" y="3636608"/>
            <a:ext cx="1383705" cy="550862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Continental Asociations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89639" y="4270595"/>
            <a:ext cx="1383705" cy="550279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National Federations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442" y="4930641"/>
            <a:ext cx="1383705" cy="550862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Other 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Asociations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81702" y="2992342"/>
            <a:ext cx="1391642" cy="550279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Board of Directors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18" name="17 Flecha derecha"/>
          <p:cNvSpPr/>
          <p:nvPr/>
        </p:nvSpPr>
        <p:spPr bwMode="auto">
          <a:xfrm rot="16200000" flipV="1">
            <a:off x="4588154" y="1543736"/>
            <a:ext cx="278894" cy="101152"/>
          </a:xfrm>
          <a:prstGeom prst="rightArrow">
            <a:avLst/>
          </a:prstGeom>
          <a:solidFill>
            <a:srgbClr val="92D05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449263" rtl="0" eaLnBrk="1" fontAlgn="base" latinLnBrk="0" hangingPunct="1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</a:pPr>
            <a:endParaRPr kumimoji="0" lang="es-E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18 Flecha derecha"/>
          <p:cNvSpPr/>
          <p:nvPr/>
        </p:nvSpPr>
        <p:spPr bwMode="auto">
          <a:xfrm rot="5400000" flipV="1">
            <a:off x="4391185" y="1493567"/>
            <a:ext cx="310749" cy="1037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449263" rtl="0" eaLnBrk="1" fontAlgn="base" latinLnBrk="0" hangingPunct="1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</a:pPr>
            <a:endParaRPr kumimoji="0" lang="es-E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35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1" grpId="0" animBg="1"/>
      <p:bldP spid="6152" grpId="0" animBg="1"/>
      <p:bldP spid="6154" grpId="0" animBg="1"/>
      <p:bldP spid="11" grpId="0" animBg="1"/>
      <p:bldP spid="12" grpId="0" animBg="1"/>
      <p:bldP spid="4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96"/>
          <p:cNvSpPr>
            <a:spLocks noGrp="1" noChangeArrowheads="1"/>
          </p:cNvSpPr>
          <p:nvPr>
            <p:ph type="title"/>
          </p:nvPr>
        </p:nvSpPr>
        <p:spPr>
          <a:xfrm>
            <a:off x="1417638" y="44624"/>
            <a:ext cx="7105650" cy="432048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Requests</a:t>
            </a:r>
            <a:r>
              <a:rPr lang="es-ES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from</a:t>
            </a:r>
            <a:r>
              <a:rPr lang="es-E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Others</a:t>
            </a:r>
            <a:endParaRPr lang="es-ES" sz="2800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Text Box 298"/>
          <p:cNvSpPr txBox="1">
            <a:spLocks noChangeArrowheads="1"/>
          </p:cNvSpPr>
          <p:nvPr/>
        </p:nvSpPr>
        <p:spPr bwMode="auto">
          <a:xfrm>
            <a:off x="179388" y="1506538"/>
            <a:ext cx="8343900" cy="377825"/>
          </a:xfrm>
          <a:prstGeom prst="rect">
            <a:avLst/>
          </a:prstGeom>
          <a:noFill/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2000">
                <a:solidFill>
                  <a:srgbClr val="080808"/>
                </a:solidFill>
                <a:latin typeface="Trebuchet MS" pitchFamily="34" charset="0"/>
              </a:rPr>
              <a:t>ICF Administration</a:t>
            </a:r>
            <a:endParaRPr lang="en-US" sz="20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7172" name="Text Box 299"/>
          <p:cNvSpPr txBox="1">
            <a:spLocks noChangeArrowheads="1"/>
          </p:cNvSpPr>
          <p:nvPr/>
        </p:nvSpPr>
        <p:spPr bwMode="auto">
          <a:xfrm>
            <a:off x="560388" y="2573338"/>
            <a:ext cx="1563687" cy="148272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PR &amp; Media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WNPA / News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TV Broadcasting matters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7173" name="Text Box 300"/>
          <p:cNvSpPr txBox="1">
            <a:spLocks noChangeArrowheads="1"/>
          </p:cNvSpPr>
          <p:nvPr/>
        </p:nvSpPr>
        <p:spPr bwMode="auto">
          <a:xfrm>
            <a:off x="179388" y="2039938"/>
            <a:ext cx="8343900" cy="320675"/>
          </a:xfrm>
          <a:prstGeom prst="rect">
            <a:avLst/>
          </a:prstGeom>
          <a:noFill/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Communication / Marketing / Juridical / IT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7174" name="Text Box 301"/>
          <p:cNvSpPr txBox="1">
            <a:spLocks noChangeArrowheads="1"/>
          </p:cNvSpPr>
          <p:nvPr/>
        </p:nvSpPr>
        <p:spPr bwMode="auto">
          <a:xfrm>
            <a:off x="2389188" y="2573338"/>
            <a:ext cx="2011362" cy="1606550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Marketing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Licensing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Corporate Identity Manual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Sponsoring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7175" name="Text Box 302"/>
          <p:cNvSpPr txBox="1">
            <a:spLocks noChangeArrowheads="1"/>
          </p:cNvSpPr>
          <p:nvPr/>
        </p:nvSpPr>
        <p:spPr bwMode="auto">
          <a:xfrm>
            <a:off x="4675188" y="2573338"/>
            <a:ext cx="1563687" cy="125412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Juridical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Contractual matters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CAS/ICAS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7176" name="Text Box 303"/>
          <p:cNvSpPr txBox="1">
            <a:spLocks noChangeArrowheads="1"/>
          </p:cNvSpPr>
          <p:nvPr/>
        </p:nvSpPr>
        <p:spPr bwMode="auto">
          <a:xfrm>
            <a:off x="6732588" y="2573338"/>
            <a:ext cx="1563687" cy="1728787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IT Project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Website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Intranet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E-com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Database</a:t>
            </a: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283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4" grpId="0" animBg="1"/>
      <p:bldP spid="7175" grpId="0" animBg="1"/>
      <p:bldP spid="71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32604"/>
              </p:ext>
            </p:extLst>
          </p:nvPr>
        </p:nvGraphicFramePr>
        <p:xfrm>
          <a:off x="107504" y="2132856"/>
          <a:ext cx="4464496" cy="38164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1967"/>
                <a:gridCol w="791337"/>
                <a:gridCol w="603673"/>
                <a:gridCol w="430537"/>
                <a:gridCol w="744083"/>
                <a:gridCol w="892899"/>
              </a:tblGrid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Swimming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3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14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Archery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Athletics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Badminton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8+5 AC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 + 1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Basketball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4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11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Boxing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1+5AC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Cycling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Equestrian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Fencing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FIFA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Gymnastics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Handball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Hockey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Judo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3+5 AC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M. Pentathlon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Rowing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10+1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Sailing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36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8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28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85610"/>
              </p:ext>
            </p:extLst>
          </p:nvPr>
        </p:nvGraphicFramePr>
        <p:xfrm>
          <a:off x="4716016" y="2132856"/>
          <a:ext cx="4357485" cy="35919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3602"/>
                <a:gridCol w="710581"/>
                <a:gridCol w="521708"/>
                <a:gridCol w="447178"/>
                <a:gridCol w="745296"/>
                <a:gridCol w="929120"/>
              </a:tblGrid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Shooting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Table Tennis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Tennis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Taekwondo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Triathlon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Volleyball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31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Wrestling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Weightlifting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Biathlon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Bobsleigh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Curling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Ice-Hockey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Luge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Skating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Skiing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71109"/>
              </p:ext>
            </p:extLst>
          </p:nvPr>
        </p:nvGraphicFramePr>
        <p:xfrm>
          <a:off x="107504" y="1721631"/>
          <a:ext cx="4464496" cy="37415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1967"/>
                <a:gridCol w="791337"/>
                <a:gridCol w="603673"/>
                <a:gridCol w="430537"/>
                <a:gridCol w="744083"/>
                <a:gridCol w="892899"/>
              </a:tblGrid>
              <a:tr h="374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IF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Total Board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ExCo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Members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Committee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53648"/>
              </p:ext>
            </p:extLst>
          </p:nvPr>
        </p:nvGraphicFramePr>
        <p:xfrm>
          <a:off x="4716017" y="1700808"/>
          <a:ext cx="4354064" cy="4165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2814"/>
                <a:gridCol w="739748"/>
                <a:gridCol w="491573"/>
                <a:gridCol w="446827"/>
                <a:gridCol w="744712"/>
                <a:gridCol w="928390"/>
              </a:tblGrid>
              <a:tr h="41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IF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Total Board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ExCo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Members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Committee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835696" y="7870"/>
            <a:ext cx="6949774" cy="504056"/>
          </a:xfrm>
          <a:prstGeom prst="rect">
            <a:avLst/>
          </a:prstGeom>
        </p:spPr>
        <p:txBody>
          <a:bodyPr anchorCtr="0"/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None/>
              <a:defRPr/>
            </a:pPr>
            <a:r>
              <a:rPr lang="en-GB" sz="36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International Federations Board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575887"/>
              </p:ext>
            </p:extLst>
          </p:nvPr>
        </p:nvGraphicFramePr>
        <p:xfrm>
          <a:off x="2267744" y="620688"/>
          <a:ext cx="4824536" cy="4320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11172"/>
                <a:gridCol w="786744"/>
                <a:gridCol w="478348"/>
                <a:gridCol w="504056"/>
                <a:gridCol w="720080"/>
                <a:gridCol w="1224136"/>
              </a:tblGrid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Canoe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30/32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9/10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9/10+1Ath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67303"/>
              </p:ext>
            </p:extLst>
          </p:nvPr>
        </p:nvGraphicFramePr>
        <p:xfrm>
          <a:off x="2411760" y="1124744"/>
          <a:ext cx="4536504" cy="4320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44833"/>
                <a:gridCol w="827375"/>
                <a:gridCol w="576064"/>
                <a:gridCol w="576064"/>
                <a:gridCol w="792088"/>
                <a:gridCol w="720080"/>
              </a:tblGrid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Canoe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8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 bwMode="auto">
          <a:xfrm>
            <a:off x="132582" y="1700808"/>
            <a:ext cx="8928992" cy="35283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449263" rtl="0" eaLnBrk="1" fontAlgn="base" latinLnBrk="0" hangingPunct="1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</a:pPr>
            <a:endParaRPr kumimoji="0" lang="es-E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574554" y="0"/>
            <a:ext cx="8077200" cy="504056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GB" sz="36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New structure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6661" y="1772816"/>
            <a:ext cx="8424936" cy="3775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dirty="0" smtClean="0"/>
              <a:t>Election Congress: </a:t>
            </a:r>
          </a:p>
          <a:p>
            <a:pPr marL="1028700" lvl="1"/>
            <a:r>
              <a:rPr lang="en-GB" sz="1800" dirty="0" smtClean="0"/>
              <a:t>To </a:t>
            </a:r>
            <a:r>
              <a:rPr lang="en-GB" sz="1800" dirty="0"/>
              <a:t>be held at the end of each Olympic cycle.</a:t>
            </a:r>
            <a:endParaRPr lang="es-ES" sz="1800" dirty="0"/>
          </a:p>
          <a:p>
            <a:pPr marL="1028700" lvl="1"/>
            <a:r>
              <a:rPr lang="en-GB" sz="1800" dirty="0"/>
              <a:t>This would be where all elections were held, eliminating proxy and maintaining the quorum. </a:t>
            </a:r>
            <a:endParaRPr lang="es-ES" sz="1800" dirty="0"/>
          </a:p>
          <a:p>
            <a:pPr marL="1028700" lvl="1"/>
            <a:r>
              <a:rPr lang="en-GB" sz="1800" dirty="0" smtClean="0"/>
              <a:t>For </a:t>
            </a:r>
            <a:r>
              <a:rPr lang="en-GB" sz="1800" dirty="0"/>
              <a:t>changing </a:t>
            </a:r>
            <a:r>
              <a:rPr lang="en-GB" sz="1800" b="1" dirty="0" smtClean="0"/>
              <a:t>Status, General Rules</a:t>
            </a:r>
            <a:r>
              <a:rPr lang="en-GB" sz="1800" dirty="0" smtClean="0"/>
              <a:t> </a:t>
            </a:r>
            <a:r>
              <a:rPr lang="en-GB" sz="1800" dirty="0"/>
              <a:t>and </a:t>
            </a:r>
            <a:r>
              <a:rPr lang="en-GB" sz="1800" b="1" dirty="0" smtClean="0"/>
              <a:t>Elections</a:t>
            </a:r>
            <a:r>
              <a:rPr lang="en-GB" sz="1800" dirty="0" smtClean="0"/>
              <a:t>.</a:t>
            </a:r>
          </a:p>
          <a:p>
            <a:pPr>
              <a:buNone/>
            </a:pPr>
            <a:r>
              <a:rPr lang="en-GB" sz="2800" dirty="0" smtClean="0"/>
              <a:t>Technical Changes.</a:t>
            </a:r>
          </a:p>
          <a:p>
            <a:pPr marL="1028700" lvl="1"/>
            <a:r>
              <a:rPr lang="en-GB" sz="1800" dirty="0" smtClean="0"/>
              <a:t>To </a:t>
            </a:r>
            <a:r>
              <a:rPr lang="en-GB" sz="1800" dirty="0"/>
              <a:t>be held between Olympic periods</a:t>
            </a:r>
            <a:r>
              <a:rPr lang="en-GB" sz="1800" dirty="0" smtClean="0"/>
              <a:t>.</a:t>
            </a:r>
          </a:p>
          <a:p>
            <a:pPr marL="1028700" lvl="1"/>
            <a:r>
              <a:rPr lang="en-GB" sz="1800" dirty="0"/>
              <a:t>We will have to change the </a:t>
            </a:r>
            <a:r>
              <a:rPr lang="en-GB" sz="1800" dirty="0" smtClean="0"/>
              <a:t>Quorum</a:t>
            </a:r>
          </a:p>
          <a:p>
            <a:pPr marL="1028700" lvl="1"/>
            <a:r>
              <a:rPr lang="en-GB" sz="1800" dirty="0" smtClean="0"/>
              <a:t>For changing </a:t>
            </a:r>
            <a:r>
              <a:rPr lang="en-GB" sz="1800" b="1" dirty="0" smtClean="0"/>
              <a:t>Technical Rules</a:t>
            </a:r>
            <a:endParaRPr lang="es-ES" sz="1800" b="1" dirty="0"/>
          </a:p>
          <a:p>
            <a:pPr>
              <a:buNone/>
            </a:pPr>
            <a:endParaRPr lang="en-GB" sz="1800" dirty="0" smtClean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726954" y="445582"/>
            <a:ext cx="8077200" cy="1039201"/>
          </a:xfrm>
          <a:prstGeom prst="rect">
            <a:avLst/>
          </a:prstGeom>
        </p:spPr>
        <p:txBody>
          <a:bodyPr anchorCtr="0"/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None/>
              <a:defRPr/>
            </a:pPr>
            <a:r>
              <a:rPr lang="en-GB" sz="3600" b="1" dirty="0" smtClean="0">
                <a:solidFill>
                  <a:srgbClr val="080808"/>
                </a:solidFill>
              </a:rPr>
              <a:t>Congress</a:t>
            </a:r>
          </a:p>
          <a:p>
            <a:pPr eaLnBrk="1" hangingPunct="1">
              <a:buNone/>
              <a:defRPr/>
            </a:pPr>
            <a:endParaRPr lang="en-GB" sz="1600" b="1" dirty="0">
              <a:solidFill>
                <a:srgbClr val="080808"/>
              </a:solidFill>
            </a:endParaRPr>
          </a:p>
          <a:p>
            <a:pPr eaLnBrk="1" hangingPunct="1">
              <a:buNone/>
              <a:defRPr/>
            </a:pPr>
            <a:r>
              <a:rPr lang="en-GB" sz="2000" b="1" dirty="0" smtClean="0">
                <a:solidFill>
                  <a:srgbClr val="080808"/>
                </a:solidFill>
              </a:rPr>
              <a:t>Initial working hypothesis for the governance of the ICF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idx="10"/>
          </p:nvPr>
        </p:nvSpPr>
        <p:spPr>
          <a:xfrm>
            <a:off x="561395" y="6402646"/>
            <a:ext cx="2130425" cy="473075"/>
          </a:xfrm>
        </p:spPr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idx="11"/>
          </p:nvPr>
        </p:nvSpPr>
        <p:spPr>
          <a:xfrm>
            <a:off x="3228395" y="6402646"/>
            <a:ext cx="2892425" cy="473075"/>
          </a:xfrm>
        </p:spPr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idx="12"/>
          </p:nvPr>
        </p:nvSpPr>
        <p:spPr>
          <a:xfrm>
            <a:off x="6657395" y="6402646"/>
            <a:ext cx="2130425" cy="473075"/>
          </a:xfrm>
        </p:spPr>
        <p:txBody>
          <a:bodyPr/>
          <a:lstStyle/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846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 bwMode="auto">
          <a:xfrm>
            <a:off x="252398" y="1484784"/>
            <a:ext cx="8784976" cy="39604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449263" rtl="0" eaLnBrk="1" fontAlgn="base" latinLnBrk="0" hangingPunct="1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</a:pPr>
            <a:endParaRPr kumimoji="0" lang="es-E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74554" y="0"/>
            <a:ext cx="8077200" cy="504056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GB" sz="36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New structure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8422" y="1628800"/>
            <a:ext cx="8352928" cy="446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800" dirty="0" smtClean="0"/>
              <a:t>Full </a:t>
            </a:r>
            <a:r>
              <a:rPr lang="en-GB" sz="1800" dirty="0"/>
              <a:t>members will include:</a:t>
            </a:r>
            <a:endParaRPr lang="es-ES" sz="1800" dirty="0"/>
          </a:p>
          <a:p>
            <a:pPr marL="1028700" lvl="1"/>
            <a:r>
              <a:rPr lang="en-GB" sz="1800" dirty="0"/>
              <a:t>NFs (these will have the right to vote)</a:t>
            </a:r>
            <a:endParaRPr lang="es-ES" sz="1800" dirty="0"/>
          </a:p>
          <a:p>
            <a:pPr marL="1028700" lvl="1"/>
            <a:r>
              <a:rPr lang="en-GB" sz="1800" dirty="0"/>
              <a:t>The Board of Directors.</a:t>
            </a:r>
            <a:endParaRPr lang="es-ES" sz="1800" dirty="0"/>
          </a:p>
          <a:p>
            <a:pPr marL="1028700" lvl="1"/>
            <a:r>
              <a:rPr lang="en-GB" sz="1800" dirty="0"/>
              <a:t>The Technical Committees (Chairmen and members) </a:t>
            </a:r>
            <a:endParaRPr lang="en-GB" sz="1800" dirty="0" smtClean="0"/>
          </a:p>
          <a:p>
            <a:pPr marL="1028700" lvl="1"/>
            <a:r>
              <a:rPr lang="en-GB" sz="1800" dirty="0" smtClean="0"/>
              <a:t>Commissions</a:t>
            </a:r>
            <a:r>
              <a:rPr lang="en-GB" sz="1800" dirty="0"/>
              <a:t>.</a:t>
            </a:r>
            <a:endParaRPr lang="es-ES" sz="1800" dirty="0"/>
          </a:p>
          <a:p>
            <a:pPr marL="1028700" lvl="1"/>
            <a:r>
              <a:rPr lang="en-GB" sz="1800" dirty="0" smtClean="0"/>
              <a:t>The </a:t>
            </a:r>
            <a:r>
              <a:rPr lang="en-GB" sz="1800" dirty="0"/>
              <a:t>Congress will consist of two parts: </a:t>
            </a:r>
            <a:endParaRPr lang="en-GB" sz="1800" dirty="0" smtClean="0"/>
          </a:p>
          <a:p>
            <a:pPr marL="1428750" lvl="2"/>
            <a:r>
              <a:rPr lang="en-GB" sz="1800" dirty="0" smtClean="0"/>
              <a:t>The </a:t>
            </a:r>
            <a:r>
              <a:rPr lang="en-GB" sz="1800" dirty="0"/>
              <a:t>first will create workshops to debate proposals from the committees and </a:t>
            </a:r>
            <a:r>
              <a:rPr lang="en-GB" sz="1800" dirty="0" smtClean="0"/>
              <a:t>NFs</a:t>
            </a:r>
          </a:p>
          <a:p>
            <a:pPr marL="1428750" lvl="2"/>
            <a:r>
              <a:rPr lang="en-GB" sz="1800" dirty="0" smtClean="0"/>
              <a:t>The </a:t>
            </a:r>
            <a:r>
              <a:rPr lang="en-GB" sz="1800" dirty="0"/>
              <a:t>second will submit the </a:t>
            </a:r>
            <a:r>
              <a:rPr lang="en-GB" sz="1800" dirty="0" smtClean="0"/>
              <a:t>workshops </a:t>
            </a:r>
            <a:r>
              <a:rPr lang="en-GB" sz="1800" dirty="0"/>
              <a:t>conclusions and proposals to the full Congress for discussion and approval. </a:t>
            </a:r>
            <a:endParaRPr lang="en-GB" sz="1800" dirty="0" smtClean="0"/>
          </a:p>
          <a:p>
            <a:pPr marL="1028700" lvl="1"/>
            <a:r>
              <a:rPr lang="en-GB" sz="1800" dirty="0" smtClean="0"/>
              <a:t>We will have to change the Quorum.</a:t>
            </a:r>
          </a:p>
          <a:p>
            <a:pPr marL="1428750" lvl="2"/>
            <a:endParaRPr lang="es-ES" sz="1800" dirty="0"/>
          </a:p>
          <a:p>
            <a:pPr>
              <a:buNone/>
            </a:pPr>
            <a:endParaRPr lang="es-ES" sz="1800" dirty="0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726954" y="517650"/>
            <a:ext cx="8077200" cy="751110"/>
          </a:xfrm>
          <a:prstGeom prst="rect">
            <a:avLst/>
          </a:prstGeom>
        </p:spPr>
        <p:txBody>
          <a:bodyPr anchorCtr="0"/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None/>
              <a:defRPr/>
            </a:pPr>
            <a:r>
              <a:rPr lang="en-GB" sz="2400" b="1" dirty="0" smtClean="0">
                <a:solidFill>
                  <a:srgbClr val="080808"/>
                </a:solidFill>
              </a:rPr>
              <a:t>Technical Congress</a:t>
            </a:r>
          </a:p>
          <a:p>
            <a:pPr eaLnBrk="1" hangingPunct="1">
              <a:buNone/>
              <a:defRPr/>
            </a:pPr>
            <a:r>
              <a:rPr lang="en-GB" sz="2000" dirty="0"/>
              <a:t>To be held </a:t>
            </a:r>
            <a:r>
              <a:rPr lang="en-GB" sz="2000" dirty="0" smtClean="0"/>
              <a:t>between Olympic periods</a:t>
            </a:r>
            <a:endParaRPr lang="en-GB" sz="2000" b="1" dirty="0">
              <a:solidFill>
                <a:srgbClr val="080808"/>
              </a:solidFill>
            </a:endParaRPr>
          </a:p>
        </p:txBody>
      </p:sp>
      <p:sp>
        <p:nvSpPr>
          <p:cNvPr id="12" name="1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671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Komise 2020 – představí program </a:t>
            </a:r>
            <a:r>
              <a:rPr lang="cs-CZ" smtClean="0"/>
              <a:t>při kongresu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Hlavní teze:</a:t>
            </a:r>
          </a:p>
          <a:p>
            <a:r>
              <a:rPr lang="cs-CZ" dirty="0" smtClean="0"/>
              <a:t>Více „muziky“</a:t>
            </a:r>
          </a:p>
          <a:p>
            <a:r>
              <a:rPr lang="cs-CZ" dirty="0" smtClean="0"/>
              <a:t>Gender</a:t>
            </a:r>
          </a:p>
          <a:p>
            <a:r>
              <a:rPr lang="cs-CZ" dirty="0" smtClean="0"/>
              <a:t>Non-</a:t>
            </a:r>
            <a:r>
              <a:rPr lang="cs-CZ" dirty="0" err="1" smtClean="0"/>
              <a:t>olympic</a:t>
            </a:r>
            <a:r>
              <a:rPr lang="cs-CZ" dirty="0" smtClean="0"/>
              <a:t> </a:t>
            </a:r>
            <a:r>
              <a:rPr lang="cs-CZ" dirty="0" err="1" smtClean="0"/>
              <a:t>innovative</a:t>
            </a:r>
            <a:endParaRPr lang="cs-CZ" dirty="0" smtClean="0"/>
          </a:p>
          <a:p>
            <a:r>
              <a:rPr lang="cs-CZ" dirty="0" err="1" smtClean="0"/>
              <a:t>Legacy</a:t>
            </a:r>
            <a:r>
              <a:rPr lang="cs-CZ" dirty="0" smtClean="0"/>
              <a:t> </a:t>
            </a:r>
            <a:r>
              <a:rPr lang="cs-CZ" dirty="0" err="1" smtClean="0"/>
              <a:t>facilities</a:t>
            </a:r>
            <a:endParaRPr lang="cs-CZ" dirty="0" smtClean="0"/>
          </a:p>
          <a:p>
            <a:r>
              <a:rPr lang="cs-CZ" dirty="0" smtClean="0"/>
              <a:t>Zachovat 16 </a:t>
            </a:r>
            <a:r>
              <a:rPr lang="cs-CZ" dirty="0" err="1" smtClean="0"/>
              <a:t>disciplin</a:t>
            </a:r>
            <a:r>
              <a:rPr lang="cs-CZ" dirty="0" smtClean="0"/>
              <a:t> (6. místo v pořadí sportů) při kvótě 330 atletů (5. místo)</a:t>
            </a:r>
          </a:p>
          <a:p>
            <a:r>
              <a:rPr lang="cs-CZ" dirty="0" smtClean="0"/>
              <a:t>Změna bez emocí, bez osobních zájmů</a:t>
            </a:r>
          </a:p>
          <a:p>
            <a:r>
              <a:rPr lang="cs-CZ" dirty="0" smtClean="0"/>
              <a:t>OH 2024 – 50/50 muži a ženy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7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1924 – Německo, </a:t>
            </a:r>
            <a:r>
              <a:rPr lang="cs-CZ" dirty="0"/>
              <a:t>D</a:t>
            </a:r>
            <a:r>
              <a:rPr lang="cs-CZ" dirty="0" smtClean="0"/>
              <a:t>ánsko,  Švédsko, Rakousko: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IRK - </a:t>
            </a:r>
            <a:r>
              <a:rPr lang="cs-CZ" dirty="0" err="1" smtClean="0">
                <a:effectLst/>
              </a:rPr>
              <a:t>Internationale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Repräsentantenschaft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Kanusport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/>
              <a:t>V roce 1946 změně název na současný – ICF</a:t>
            </a:r>
          </a:p>
          <a:p>
            <a:r>
              <a:rPr lang="cs-CZ" dirty="0" smtClean="0"/>
              <a:t>Dnešní sídlo organizace - Lausanne</a:t>
            </a:r>
          </a:p>
          <a:p>
            <a:r>
              <a:rPr lang="cs-CZ" dirty="0" smtClean="0"/>
              <a:t>1913 - Český svaz kanoistů </a:t>
            </a:r>
          </a:p>
          <a:p>
            <a:r>
              <a:rPr lang="cs-CZ" dirty="0" smtClean="0"/>
              <a:t>1954 – 1960 předsedou Karel </a:t>
            </a:r>
            <a:r>
              <a:rPr lang="cs-CZ" dirty="0" err="1" smtClean="0"/>
              <a:t>Poppel</a:t>
            </a:r>
            <a:endParaRPr lang="cs-CZ" dirty="0" smtClean="0"/>
          </a:p>
          <a:p>
            <a:r>
              <a:rPr lang="cs-CZ" dirty="0" smtClean="0"/>
              <a:t>Dnešní předseda od roku 2009 – José Perurena </a:t>
            </a:r>
            <a:r>
              <a:rPr lang="cs-CZ" dirty="0" err="1"/>
              <a:t>L</a:t>
            </a:r>
            <a:r>
              <a:rPr lang="cs-CZ" dirty="0" err="1" smtClean="0"/>
              <a:t>opéz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09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a cíle ICF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 – jednota akcí a </a:t>
            </a:r>
            <a:r>
              <a:rPr lang="cs-CZ" dirty="0" err="1" smtClean="0"/>
              <a:t>a</a:t>
            </a:r>
            <a:r>
              <a:rPr lang="cs-CZ" dirty="0" smtClean="0"/>
              <a:t> činnost respektující základní principy Olympijské charty, nevměšování se do činnosti národních federací</a:t>
            </a:r>
          </a:p>
          <a:p>
            <a:r>
              <a:rPr lang="cs-CZ" dirty="0" smtClean="0"/>
              <a:t>Cíle – </a:t>
            </a:r>
            <a:r>
              <a:rPr lang="cs-CZ" dirty="0" err="1" smtClean="0"/>
              <a:t>nejdůležitějsí</a:t>
            </a:r>
            <a:r>
              <a:rPr lang="cs-CZ" dirty="0" smtClean="0"/>
              <a:t> je zachovat kanoistiku na programu OH, kontrola mezinárodních závodů a zodpovědnost za pořádání Mistrovstvích světa v jednotlivých uznávaných </a:t>
            </a:r>
            <a:r>
              <a:rPr lang="cs-CZ" dirty="0" err="1" smtClean="0"/>
              <a:t>disciplinách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81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ICF – </a:t>
            </a:r>
            <a:r>
              <a:rPr lang="cs-CZ" dirty="0" err="1" smtClean="0"/>
              <a:t>multisportovní</a:t>
            </a:r>
            <a:r>
              <a:rPr lang="cs-CZ" dirty="0" smtClean="0"/>
              <a:t> organizace;</a:t>
            </a:r>
            <a:br>
              <a:rPr lang="cs-CZ" dirty="0" smtClean="0"/>
            </a:br>
            <a:r>
              <a:rPr lang="cs-CZ" dirty="0" smtClean="0"/>
              <a:t>někdy se říká kdo drží pádlo patří do naší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cs-CZ" dirty="0" err="1" smtClean="0"/>
              <a:t>Discipliny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err="1" smtClean="0"/>
              <a:t>Canoe</a:t>
            </a:r>
            <a:r>
              <a:rPr lang="cs-CZ" dirty="0" smtClean="0"/>
              <a:t> sprint, </a:t>
            </a:r>
            <a:r>
              <a:rPr lang="cs-CZ" dirty="0" err="1" smtClean="0"/>
              <a:t>canoe</a:t>
            </a:r>
            <a:r>
              <a:rPr lang="cs-CZ" dirty="0" smtClean="0"/>
              <a:t> slalom, </a:t>
            </a:r>
            <a:r>
              <a:rPr lang="cs-CZ" dirty="0" err="1" smtClean="0"/>
              <a:t>wildwater</a:t>
            </a:r>
            <a:r>
              <a:rPr lang="cs-CZ" dirty="0" smtClean="0"/>
              <a:t> </a:t>
            </a:r>
            <a:r>
              <a:rPr lang="cs-CZ" dirty="0" err="1" smtClean="0"/>
              <a:t>canoeing,canoe</a:t>
            </a:r>
            <a:r>
              <a:rPr lang="cs-CZ" dirty="0" smtClean="0"/>
              <a:t> </a:t>
            </a:r>
            <a:r>
              <a:rPr lang="cs-CZ" dirty="0" err="1" smtClean="0"/>
              <a:t>marathon</a:t>
            </a:r>
            <a:r>
              <a:rPr lang="cs-CZ" dirty="0" smtClean="0"/>
              <a:t>, </a:t>
            </a:r>
            <a:r>
              <a:rPr lang="cs-CZ" dirty="0" err="1" smtClean="0"/>
              <a:t>canoe</a:t>
            </a:r>
            <a:r>
              <a:rPr lang="cs-CZ" dirty="0" smtClean="0"/>
              <a:t> polo, </a:t>
            </a:r>
            <a:r>
              <a:rPr lang="cs-CZ" dirty="0" err="1" smtClean="0"/>
              <a:t>dragon</a:t>
            </a:r>
            <a:r>
              <a:rPr lang="cs-CZ" dirty="0" smtClean="0"/>
              <a:t> </a:t>
            </a:r>
            <a:r>
              <a:rPr lang="cs-CZ" dirty="0" err="1" smtClean="0"/>
              <a:t>boat</a:t>
            </a:r>
            <a:r>
              <a:rPr lang="cs-CZ" dirty="0" smtClean="0"/>
              <a:t>, </a:t>
            </a:r>
            <a:r>
              <a:rPr lang="cs-CZ" dirty="0" err="1" smtClean="0"/>
              <a:t>freestyle</a:t>
            </a:r>
            <a:r>
              <a:rPr lang="cs-CZ" dirty="0" smtClean="0"/>
              <a:t>, </a:t>
            </a:r>
            <a:r>
              <a:rPr lang="cs-CZ" dirty="0" err="1" smtClean="0"/>
              <a:t>canoe</a:t>
            </a:r>
            <a:r>
              <a:rPr lang="cs-CZ" dirty="0" smtClean="0"/>
              <a:t> </a:t>
            </a:r>
            <a:r>
              <a:rPr lang="cs-CZ" dirty="0" err="1" smtClean="0"/>
              <a:t>sailing</a:t>
            </a:r>
            <a:r>
              <a:rPr lang="cs-CZ" dirty="0" smtClean="0"/>
              <a:t>, </a:t>
            </a:r>
            <a:r>
              <a:rPr lang="cs-CZ" dirty="0" err="1" smtClean="0"/>
              <a:t>canoe</a:t>
            </a:r>
            <a:r>
              <a:rPr lang="cs-CZ" dirty="0" smtClean="0"/>
              <a:t> </a:t>
            </a:r>
            <a:r>
              <a:rPr lang="cs-CZ" dirty="0" err="1" smtClean="0"/>
              <a:t>ocean</a:t>
            </a:r>
            <a:r>
              <a:rPr lang="cs-CZ" dirty="0" smtClean="0"/>
              <a:t> </a:t>
            </a:r>
            <a:r>
              <a:rPr lang="cs-CZ" dirty="0" err="1" smtClean="0"/>
              <a:t>racing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Olympijské </a:t>
            </a:r>
            <a:r>
              <a:rPr lang="cs-CZ" dirty="0" err="1" smtClean="0"/>
              <a:t>discipliny</a:t>
            </a:r>
            <a:r>
              <a:rPr lang="cs-CZ" dirty="0" smtClean="0"/>
              <a:t>: </a:t>
            </a:r>
            <a:r>
              <a:rPr lang="cs-CZ" dirty="0" err="1" smtClean="0"/>
              <a:t>Canoe</a:t>
            </a:r>
            <a:r>
              <a:rPr lang="cs-CZ" dirty="0" smtClean="0"/>
              <a:t> sprint, </a:t>
            </a:r>
            <a:r>
              <a:rPr lang="cs-CZ" dirty="0" err="1" smtClean="0"/>
              <a:t>canoe</a:t>
            </a:r>
            <a:r>
              <a:rPr lang="cs-CZ" dirty="0" smtClean="0"/>
              <a:t> slalom – 16 sad medailí!!!!! 12 + 4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82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orgán - KONGRES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Každé dva roky, rozhodnutí jsou konečná</a:t>
            </a:r>
          </a:p>
          <a:p>
            <a:r>
              <a:rPr lang="cs-CZ" dirty="0" smtClean="0"/>
              <a:t>Účast – max. 3 za federaci, 1 hlasující</a:t>
            </a:r>
          </a:p>
          <a:p>
            <a:r>
              <a:rPr lang="cs-CZ" dirty="0" smtClean="0"/>
              <a:t>Agenda –45 dnů před kongresem do NF</a:t>
            </a:r>
          </a:p>
          <a:p>
            <a:r>
              <a:rPr lang="cs-CZ" dirty="0" smtClean="0"/>
              <a:t>Návrhy pro projednávání nejpozději do 1.1. před kongresem (obvykle v listopadu)</a:t>
            </a:r>
          </a:p>
          <a:p>
            <a:r>
              <a:rPr lang="cs-CZ" dirty="0" smtClean="0"/>
              <a:t>Kandidatury do pozic nejpozději 3 měsíce před kongresem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738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Volené osoby na kongresu do </a:t>
            </a:r>
            <a:r>
              <a:rPr lang="cs-CZ" dirty="0" err="1" smtClean="0"/>
              <a:t>Board</a:t>
            </a:r>
            <a:r>
              <a:rPr lang="cs-CZ" dirty="0" smtClean="0"/>
              <a:t> of </a:t>
            </a:r>
            <a:r>
              <a:rPr lang="cs-CZ" dirty="0" err="1" smtClean="0"/>
              <a:t>Directors</a:t>
            </a:r>
            <a:r>
              <a:rPr lang="cs-CZ" dirty="0" smtClean="0"/>
              <a:t>: president 1. – 3. místopředseda, pokladník, předsedové komisí</a:t>
            </a:r>
          </a:p>
          <a:p>
            <a:r>
              <a:rPr lang="cs-CZ" dirty="0" err="1" smtClean="0"/>
              <a:t>Board</a:t>
            </a:r>
            <a:r>
              <a:rPr lang="cs-CZ" dirty="0" smtClean="0"/>
              <a:t> má ještě kontinentální zástupce, které delegují kontinenty</a:t>
            </a:r>
          </a:p>
          <a:p>
            <a:r>
              <a:rPr lang="cs-CZ" dirty="0" smtClean="0"/>
              <a:t>Generální sekretář – jmenovaná osoba</a:t>
            </a:r>
          </a:p>
          <a:p>
            <a:r>
              <a:rPr lang="cs-CZ" dirty="0" smtClean="0"/>
              <a:t>Doba zvolení 4 roky</a:t>
            </a:r>
          </a:p>
          <a:p>
            <a:r>
              <a:rPr lang="cs-CZ" dirty="0" smtClean="0"/>
              <a:t>V současné době má </a:t>
            </a:r>
            <a:r>
              <a:rPr lang="cs-CZ" dirty="0" err="1" smtClean="0"/>
              <a:t>Board</a:t>
            </a:r>
            <a:r>
              <a:rPr lang="cs-CZ" dirty="0" smtClean="0"/>
              <a:t> of </a:t>
            </a:r>
            <a:r>
              <a:rPr lang="cs-CZ" dirty="0" err="1"/>
              <a:t>D</a:t>
            </a:r>
            <a:r>
              <a:rPr lang="cs-CZ" dirty="0" err="1" smtClean="0"/>
              <a:t>irectors</a:t>
            </a:r>
            <a:r>
              <a:rPr lang="cs-CZ" dirty="0" smtClean="0"/>
              <a:t> 32 členů (nefunkční, drahé)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9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kongresu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Projednání zpráv všech volených zástupců</a:t>
            </a:r>
          </a:p>
          <a:p>
            <a:r>
              <a:rPr lang="cs-CZ" dirty="0" smtClean="0"/>
              <a:t>Zpráva pokladníka</a:t>
            </a:r>
          </a:p>
          <a:p>
            <a:r>
              <a:rPr lang="cs-CZ" dirty="0" smtClean="0"/>
              <a:t>Zpráva generálního sekretáře</a:t>
            </a:r>
          </a:p>
          <a:p>
            <a:r>
              <a:rPr lang="cs-CZ" dirty="0" smtClean="0"/>
              <a:t>Změny pravidel – pozor od roku 2008 pouze tzv. General </a:t>
            </a:r>
            <a:r>
              <a:rPr lang="cs-CZ" dirty="0" err="1" smtClean="0"/>
              <a:t>rules</a:t>
            </a:r>
            <a:r>
              <a:rPr lang="cs-CZ" dirty="0" smtClean="0"/>
              <a:t> (platí pro všechny </a:t>
            </a:r>
            <a:r>
              <a:rPr lang="cs-CZ" dirty="0" err="1" smtClean="0"/>
              <a:t>discipliny</a:t>
            </a:r>
            <a:r>
              <a:rPr lang="cs-CZ" dirty="0" smtClean="0"/>
              <a:t>). Tzv.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r>
              <a:rPr lang="cs-CZ" dirty="0" smtClean="0"/>
              <a:t> předkládá ke schválení odborná komise k </a:t>
            </a:r>
            <a:r>
              <a:rPr lang="cs-CZ" dirty="0" err="1" smtClean="0"/>
              <a:t>Board</a:t>
            </a:r>
            <a:r>
              <a:rPr lang="cs-CZ" dirty="0" smtClean="0"/>
              <a:t> of </a:t>
            </a:r>
            <a:r>
              <a:rPr lang="cs-CZ" dirty="0" err="1"/>
              <a:t>D</a:t>
            </a:r>
            <a:r>
              <a:rPr lang="cs-CZ" dirty="0" err="1" smtClean="0"/>
              <a:t>irectors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smtClean="0"/>
              <a:t>Změna platí od dalšího 1.1.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859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Co nefunguje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Informace – www stránky jsou zastaralé, nepodávají obraz o aktivitách</a:t>
            </a:r>
          </a:p>
          <a:p>
            <a:pPr marL="514350" indent="-514350">
              <a:buAutoNum type="arabicPeriod"/>
            </a:pPr>
            <a:r>
              <a:rPr lang="cs-CZ" dirty="0" smtClean="0"/>
              <a:t>Schází informace co chtějí projednávat </a:t>
            </a:r>
            <a:r>
              <a:rPr lang="cs-CZ" dirty="0" err="1" smtClean="0"/>
              <a:t>ExCo</a:t>
            </a:r>
            <a:r>
              <a:rPr lang="cs-CZ" dirty="0" smtClean="0"/>
              <a:t>, </a:t>
            </a:r>
            <a:r>
              <a:rPr lang="cs-CZ" dirty="0" err="1"/>
              <a:t>B</a:t>
            </a:r>
            <a:r>
              <a:rPr lang="cs-CZ" dirty="0" err="1" smtClean="0"/>
              <a:t>oard</a:t>
            </a:r>
            <a:r>
              <a:rPr lang="cs-CZ" dirty="0" smtClean="0"/>
              <a:t>, odborné komise</a:t>
            </a:r>
          </a:p>
          <a:p>
            <a:pPr marL="514350" indent="-514350">
              <a:buAutoNum type="arabicPeriod"/>
            </a:pPr>
            <a:r>
              <a:rPr lang="cs-CZ" dirty="0" smtClean="0"/>
              <a:t>Strašně drahé – Lausanne, sekretariát 7 osob (18 měsíců – 1,650.000 EUR) </a:t>
            </a:r>
            <a:r>
              <a:rPr lang="cs-CZ" dirty="0"/>
              <a:t>moc cest pro administrativu</a:t>
            </a:r>
            <a:r>
              <a:rPr lang="cs-CZ" dirty="0" smtClean="0"/>
              <a:t>, povinná televize (1,250.000 EUR),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 </a:t>
            </a:r>
            <a:r>
              <a:rPr lang="cs-CZ" dirty="0" err="1" smtClean="0"/>
              <a:t>poslewdních</a:t>
            </a:r>
            <a:r>
              <a:rPr lang="cs-CZ" dirty="0" smtClean="0"/>
              <a:t> 18 měsíců 600.000 EUR, atd.</a:t>
            </a:r>
          </a:p>
          <a:p>
            <a:pPr marL="514350" indent="-514350">
              <a:buAutoNum type="arabicPeriod"/>
            </a:pPr>
            <a:r>
              <a:rPr lang="cs-CZ" dirty="0" smtClean="0"/>
              <a:t>Asi jediná federace, která nemá významného sponzora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NF nejsou respektovány, návrhy pravidel nejsou projednávány NF</a:t>
            </a:r>
          </a:p>
          <a:p>
            <a:pPr marL="514350" indent="-514350">
              <a:buAutoNum type="arabicPeriod"/>
            </a:pPr>
            <a:r>
              <a:rPr lang="cs-CZ" dirty="0" smtClean="0"/>
              <a:t>Je nutné spojit síly pro zachování olympijské kanoistiky; spolupráce rychlost + slalom; problematika C1 ženy – rovnováha pohlaví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416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7"/>
          <p:cNvSpPr>
            <a:spLocks noGrp="1" noChangeArrowheads="1"/>
          </p:cNvSpPr>
          <p:nvPr>
            <p:ph type="title"/>
          </p:nvPr>
        </p:nvSpPr>
        <p:spPr>
          <a:xfrm>
            <a:off x="2284201" y="-20981"/>
            <a:ext cx="5184576" cy="576064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Main</a:t>
            </a:r>
            <a:r>
              <a:rPr lang="es-ES" sz="32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customers</a:t>
            </a:r>
            <a:endParaRPr lang="en-US" sz="2000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604813" y="1191178"/>
            <a:ext cx="7993063" cy="2980833"/>
            <a:chOff x="604813" y="1191178"/>
            <a:chExt cx="7993063" cy="2980833"/>
          </a:xfrm>
        </p:grpSpPr>
        <p:sp>
          <p:nvSpPr>
            <p:cNvPr id="3075" name="Text Box 38"/>
            <p:cNvSpPr txBox="1">
              <a:spLocks noChangeArrowheads="1"/>
            </p:cNvSpPr>
            <p:nvPr/>
          </p:nvSpPr>
          <p:spPr bwMode="auto">
            <a:xfrm>
              <a:off x="604813" y="1191178"/>
              <a:ext cx="7993063" cy="436563"/>
            </a:xfrm>
            <a:prstGeom prst="rect">
              <a:avLst/>
            </a:prstGeom>
            <a:noFill/>
            <a:ln w="19050">
              <a:solidFill>
                <a:srgbClr val="080808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Times New Roman" pitchFamily="18" charset="0"/>
                <a:buNone/>
              </a:pPr>
              <a:r>
                <a:rPr lang="de-DE" sz="2400" dirty="0">
                  <a:solidFill>
                    <a:srgbClr val="080808"/>
                  </a:solidFill>
                  <a:latin typeface="Trebuchet MS" pitchFamily="34" charset="0"/>
                </a:rPr>
                <a:t>International Canoe Federation</a:t>
              </a:r>
              <a:endParaRPr lang="en-US" sz="2400" dirty="0">
                <a:solidFill>
                  <a:srgbClr val="080808"/>
                </a:solidFill>
                <a:latin typeface="Trebuchet MS" pitchFamily="34" charset="0"/>
              </a:endParaRPr>
            </a:p>
          </p:txBody>
        </p:sp>
        <p:sp>
          <p:nvSpPr>
            <p:cNvPr id="12" name="Text Box 39"/>
            <p:cNvSpPr txBox="1">
              <a:spLocks noChangeArrowheads="1"/>
            </p:cNvSpPr>
            <p:nvPr/>
          </p:nvSpPr>
          <p:spPr bwMode="auto">
            <a:xfrm>
              <a:off x="712763" y="2201622"/>
              <a:ext cx="1600200" cy="11318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National Federations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Continental Associations</a:t>
              </a:r>
              <a:endParaRPr lang="en-US" sz="1600" dirty="0">
                <a:solidFill>
                  <a:srgbClr val="080808"/>
                </a:solidFill>
                <a:latin typeface="Trebuchet MS" pitchFamily="34" charset="0"/>
              </a:endParaRPr>
            </a:p>
          </p:txBody>
        </p:sp>
        <p:sp>
          <p:nvSpPr>
            <p:cNvPr id="13" name="Text Box 40"/>
            <p:cNvSpPr txBox="1">
              <a:spLocks noChangeArrowheads="1"/>
            </p:cNvSpPr>
            <p:nvPr/>
          </p:nvSpPr>
          <p:spPr bwMode="auto">
            <a:xfrm>
              <a:off x="4827563" y="2213398"/>
              <a:ext cx="1600200" cy="1360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International</a:t>
              </a:r>
              <a:b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</a:b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Olympic</a:t>
              </a:r>
              <a:b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</a:b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Committee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Olympic Movement</a:t>
              </a:r>
              <a:endParaRPr lang="en-US" sz="1600" dirty="0">
                <a:solidFill>
                  <a:srgbClr val="080808"/>
                </a:solidFill>
                <a:latin typeface="Trebuchet MS" pitchFamily="34" charset="0"/>
              </a:endParaRP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2708983" y="2204864"/>
              <a:ext cx="1722560" cy="137755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OCWCH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OCWCups</a:t>
              </a:r>
              <a:endParaRPr lang="de-DE" sz="1600" dirty="0">
                <a:solidFill>
                  <a:srgbClr val="080808"/>
                </a:solidFill>
                <a:latin typeface="Trebuchet MS" pitchFamily="34" charset="0"/>
              </a:endParaRP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OCMulGa</a:t>
              </a:r>
              <a:endParaRPr lang="de-DE" sz="1600" dirty="0">
                <a:solidFill>
                  <a:srgbClr val="080808"/>
                </a:solidFill>
                <a:latin typeface="Trebuchet MS" pitchFamily="34" charset="0"/>
              </a:endParaRP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OCCGa</a:t>
              </a:r>
              <a:endParaRPr lang="en-US" sz="1600" dirty="0">
                <a:solidFill>
                  <a:srgbClr val="080808"/>
                </a:solidFill>
                <a:latin typeface="Trebuchet MS" pitchFamily="34" charset="0"/>
              </a:endParaRP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23063" y="2213398"/>
              <a:ext cx="1600200" cy="19586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Media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Television Broadcasters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Print-media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Marketing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Sponsors</a:t>
              </a:r>
              <a:endParaRPr lang="en-US" sz="1600" dirty="0">
                <a:solidFill>
                  <a:srgbClr val="080808"/>
                </a:solidFill>
                <a:latin typeface="Trebuchet MS" pitchFamily="34" charset="0"/>
              </a:endParaRPr>
            </a:p>
          </p:txBody>
        </p:sp>
        <p:sp>
          <p:nvSpPr>
            <p:cNvPr id="3080" name="Line 43"/>
            <p:cNvSpPr>
              <a:spLocks noChangeShapeType="1"/>
            </p:cNvSpPr>
            <p:nvPr/>
          </p:nvSpPr>
          <p:spPr bwMode="auto">
            <a:xfrm>
              <a:off x="1512863" y="1724578"/>
              <a:ext cx="0" cy="381000"/>
            </a:xfrm>
            <a:prstGeom prst="line">
              <a:avLst/>
            </a:prstGeom>
            <a:noFill/>
            <a:ln w="19050">
              <a:solidFill>
                <a:srgbClr val="080808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3081" name="Line 44"/>
            <p:cNvSpPr>
              <a:spLocks noChangeShapeType="1"/>
            </p:cNvSpPr>
            <p:nvPr/>
          </p:nvSpPr>
          <p:spPr bwMode="auto">
            <a:xfrm>
              <a:off x="3570263" y="1724578"/>
              <a:ext cx="0" cy="381000"/>
            </a:xfrm>
            <a:prstGeom prst="line">
              <a:avLst/>
            </a:prstGeom>
            <a:noFill/>
            <a:ln w="19050">
              <a:solidFill>
                <a:srgbClr val="080808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3082" name="Line 45"/>
            <p:cNvSpPr>
              <a:spLocks noChangeShapeType="1"/>
            </p:cNvSpPr>
            <p:nvPr/>
          </p:nvSpPr>
          <p:spPr bwMode="auto">
            <a:xfrm>
              <a:off x="5627663" y="1724578"/>
              <a:ext cx="0" cy="381000"/>
            </a:xfrm>
            <a:prstGeom prst="line">
              <a:avLst/>
            </a:prstGeom>
            <a:noFill/>
            <a:ln w="19050">
              <a:solidFill>
                <a:srgbClr val="080808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3083" name="Line 46"/>
            <p:cNvSpPr>
              <a:spLocks noChangeShapeType="1"/>
            </p:cNvSpPr>
            <p:nvPr/>
          </p:nvSpPr>
          <p:spPr bwMode="auto">
            <a:xfrm>
              <a:off x="7685063" y="1724578"/>
              <a:ext cx="0" cy="381000"/>
            </a:xfrm>
            <a:prstGeom prst="line">
              <a:avLst/>
            </a:prstGeom>
            <a:noFill/>
            <a:ln w="19050">
              <a:solidFill>
                <a:srgbClr val="080808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 dirty="0"/>
            </a:p>
          </p:txBody>
        </p:sp>
      </p:grp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536C42A-D9E2-44DF-890F-35E18E1D69AC}" type="datetime1">
              <a:rPr lang="en-GB" smtClean="0"/>
              <a:t>19/11/2014</a:t>
            </a:fld>
            <a:endParaRPr lang="fi-F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Jose Perurena</a:t>
            </a:r>
            <a:endParaRPr lang="fi-F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E04F0FCD-683D-4CA5-A034-51CF4A6A067F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55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982</Words>
  <Application>Microsoft Office PowerPoint</Application>
  <PresentationFormat>Předvádění na obrazovce (4:3)</PresentationFormat>
  <Paragraphs>409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Mezinárodní kanoistická federace</vt:lpstr>
      <vt:lpstr>Vznik</vt:lpstr>
      <vt:lpstr>Účel a cíle ICF</vt:lpstr>
      <vt:lpstr>ICF – multisportovní organizace; někdy se říká kdo drží pádlo patří do naší organizace</vt:lpstr>
      <vt:lpstr>Nejvyšší orgán - KONGRES</vt:lpstr>
      <vt:lpstr>Volby</vt:lpstr>
      <vt:lpstr>Práce kongresu</vt:lpstr>
      <vt:lpstr>Co nefunguje</vt:lpstr>
      <vt:lpstr>Main customers</vt:lpstr>
      <vt:lpstr>Requests of the customers: NFs</vt:lpstr>
      <vt:lpstr>Requests from customers: Olympic Movement</vt:lpstr>
      <vt:lpstr>Requests from customers: Internal</vt:lpstr>
      <vt:lpstr>Requests from Others</vt:lpstr>
      <vt:lpstr>Prezentace aplikace PowerPoint</vt:lpstr>
      <vt:lpstr>New structure</vt:lpstr>
      <vt:lpstr>New structure</vt:lpstr>
      <vt:lpstr>Komise 2020 – představí program při kongresu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kanoistická federace</dc:title>
  <dc:creator>Pollert Jaroslav</dc:creator>
  <cp:lastModifiedBy>Pollert Jaroslav</cp:lastModifiedBy>
  <cp:revision>16</cp:revision>
  <dcterms:created xsi:type="dcterms:W3CDTF">2014-10-29T11:48:41Z</dcterms:created>
  <dcterms:modified xsi:type="dcterms:W3CDTF">2014-11-19T12:18:38Z</dcterms:modified>
</cp:coreProperties>
</file>